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60" r:id="rId3"/>
    <p:sldId id="561" r:id="rId4"/>
    <p:sldId id="557" r:id="rId5"/>
    <p:sldId id="559" r:id="rId6"/>
    <p:sldId id="565" r:id="rId7"/>
    <p:sldId id="563" r:id="rId8"/>
    <p:sldId id="558" r:id="rId9"/>
    <p:sldId id="562" r:id="rId10"/>
    <p:sldId id="581" r:id="rId11"/>
    <p:sldId id="572" r:id="rId12"/>
    <p:sldId id="573" r:id="rId13"/>
    <p:sldId id="571" r:id="rId14"/>
    <p:sldId id="566" r:id="rId15"/>
    <p:sldId id="583" r:id="rId16"/>
    <p:sldId id="575" r:id="rId17"/>
    <p:sldId id="576" r:id="rId18"/>
    <p:sldId id="582" r:id="rId19"/>
    <p:sldId id="577" r:id="rId20"/>
    <p:sldId id="579" r:id="rId21"/>
    <p:sldId id="580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8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49B"/>
    <a:srgbClr val="C6D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840"/>
        <p:guide pos="68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F29FF9C-C974-37B3-8E69-119216452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6E4D9F2-C5C7-C9B8-F340-8A4F10AC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83C7F13-5046-7495-D4F4-0121F75E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54046"/>
            <a:ext cx="2743200" cy="365125"/>
          </a:xfrm>
        </p:spPr>
        <p:txBody>
          <a:bodyPr/>
          <a:lstStyle>
            <a:lvl1pPr>
              <a:defRPr>
                <a:ln>
                  <a:solidFill>
                    <a:schemeClr val="accent1">
                      <a:alpha val="0"/>
                    </a:schemeClr>
                  </a:solidFill>
                </a:ln>
              </a:defRPr>
            </a:lvl1pPr>
          </a:lstStyle>
          <a:p>
            <a:fld id="{2CA53ABC-E972-4E4F-AC70-BC0F6C0555B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6" name="직사각형 21">
            <a:extLst>
              <a:ext uri="{FF2B5EF4-FFF2-40B4-BE49-F238E27FC236}">
                <a16:creationId xmlns:a16="http://schemas.microsoft.com/office/drawing/2014/main" id="{CFF30C38-E119-CC02-AD4C-B8FB39075154}"/>
              </a:ext>
            </a:extLst>
          </p:cNvPr>
          <p:cNvSpPr/>
          <p:nvPr userDrawn="1"/>
        </p:nvSpPr>
        <p:spPr>
          <a:xfrm>
            <a:off x="1371600" y="6656822"/>
            <a:ext cx="10968182" cy="62349"/>
          </a:xfrm>
          <a:prstGeom prst="roundRect">
            <a:avLst>
              <a:gd name="adj" fmla="val 50000"/>
            </a:avLst>
          </a:prstGeom>
          <a:solidFill>
            <a:srgbClr val="1A449B"/>
          </a:solidFill>
          <a:ln w="12700">
            <a:solidFill>
              <a:schemeClr val="accent1"/>
            </a:solidFill>
            <a:miter lim="400000"/>
          </a:ln>
        </p:spPr>
        <p:txBody>
          <a:bodyPr lIns="34289" tIns="34289" rIns="34289" bIns="3428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350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368E46-4F91-9970-9F28-A4BFF8DE14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2" b="38138"/>
          <a:stretch/>
        </p:blipFill>
        <p:spPr>
          <a:xfrm>
            <a:off x="0" y="6474260"/>
            <a:ext cx="1371600" cy="3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31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5729D6-B9B8-F42D-D129-BECA6501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2FAFAEC-5F12-9C1F-5660-D63F80614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9C0CD1-7FB8-5E34-D2F8-69D1D9CF5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97E623-35C3-A5A8-FB41-93DB43BF4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706999-CEBC-8856-F0C1-54D27C49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D4137AD-0CFC-B15B-B2AE-A2D561BAF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26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A1E93E-9786-F14B-EBD2-62A7C1F24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66AD82D-4E2B-2054-99FB-32CF43CC8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A0FB40-89C9-CBE9-3D6A-D71E4A53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873F6-B0A8-2EBF-FB70-9CC4A657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B196C1-0432-8088-2B5B-1D10A49C1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96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85390F6-2BAF-C922-A604-E6E5C16CC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85686B9-28CC-17FA-F823-F0C9B7BEE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E1FC18-4E00-EC29-ABB9-0072159F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803AED-DC61-9AC5-3882-8E938C8F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69B3EB-BEBE-0A60-D9E1-8021D878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17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B016D6-B031-4609-1408-FB5D028FB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4855DD-6072-CA3A-ED5A-0E0D643B3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EA0E37-CA62-EAEB-8022-3968960D4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8196DB-8854-34BE-254D-B7A7F3F85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F5E892-1D0B-4C80-6623-852347B2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70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9FB3E3-001A-6DCE-57ED-DC4AFF70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23A825-813B-6A0E-2B64-059E3BA0B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C4C608-6214-103F-25A8-EAFD15E9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3F0AB1-45F7-505C-22B1-FCBA6C82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4A31C0-68A3-8F3D-433E-26FEFC91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7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CDA710-D434-7238-4393-D11FDCBF5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74C128-837E-6F4B-3B1E-C7978AD6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D3F6C3-E9CA-0D32-B362-0CF28E75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B8F4C2-C7D0-22CE-EA4D-CFC43617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769D93-351C-4D36-0695-34AD5C62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61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9464CA-1FC2-5D56-A23D-AA01BEFD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08C108-2F65-B6B7-C62F-196FE7EBF9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E942D12-49DF-4D61-9339-55BAA2AC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66813B-6B1E-3CBF-4397-9CE0EED1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B1DC7E-6123-0323-C9E8-DA80C213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1B3DE4-6CD3-9DBE-2B0E-6BE68313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49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05D5D2-7AD1-872C-322A-A64F5934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34E91C8-8359-7CA8-76CA-4D2169B71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02272E6-ED0F-211F-E42E-A8913AE99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BA4CBAC-169D-196A-4EE9-75D4821F8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63D9CFE-DF35-5268-E697-92BC539E9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07B4CFC-264B-359D-E294-840D2A369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F662102-9854-72F8-9D92-729646781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227B2D1-3505-3307-039A-AF6842DEF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005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903E25-B7B8-F2E9-DAEF-4B2DC2B8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5E4F3C7-8140-1A26-6A49-44374026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4E9CE7-0D1F-12BC-36D1-7E6EFB68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9A0BD99-F2BA-78DE-05BE-DD0DACEA3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55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040B6BE-5443-9A90-F062-872441E3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A75F0EC-5ADF-24F0-7429-8C1902CC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B70FBE1-BB56-E683-5F37-884161B3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13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7D0AE8-05C3-1493-EA0F-0BCBD454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B1680C9-B337-A566-033F-0BD9EA33E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7E78653-1C67-8EDA-BF4C-B25FD6B93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F2A12D-E6BF-6807-A801-E21E76B9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891C60-5D8D-5FE4-D867-841385E7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BE9108-816C-7296-28C0-B9359A3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83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D2034AE-5F6E-E676-8DA4-27913F501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AE0CCC-2DAD-7E9B-C86B-046D2FE63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EEC7E9-BCF8-D9DB-3CB8-D78A68516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8B899-8BD9-4B67-AC48-87AD4FAD012D}" type="datetimeFigureOut">
              <a:rPr lang="ko-KR" altLang="en-US" smtClean="0"/>
              <a:t>2023-05-22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248458-00D4-7925-9E45-3942EFF50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DDAD26-1247-1399-3D9F-0A9DBA2CE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3ABC-E972-4E4F-AC70-BC0F6C0555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6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E2DE001-58A9-FF96-DDB6-CE5557F1B198}"/>
              </a:ext>
            </a:extLst>
          </p:cNvPr>
          <p:cNvSpPr txBox="1"/>
          <p:nvPr/>
        </p:nvSpPr>
        <p:spPr>
          <a:xfrm>
            <a:off x="3610640" y="3429000"/>
            <a:ext cx="49707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도입 가이드</a:t>
            </a:r>
            <a:endParaRPr lang="en-US" altLang="ko-KR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68D5F8E-2583-5B4A-54EA-BC25DE918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110" y="2594317"/>
            <a:ext cx="3117780" cy="83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51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아래와 같이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CLAP 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서비스를 순차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EFC754A-DD45-C01B-14AE-DDE6B2365ED7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사용하시는 기능의 도입일정에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표를 재구성하여 사용해주세요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31" name="표 31">
            <a:extLst>
              <a:ext uri="{FF2B5EF4-FFF2-40B4-BE49-F238E27FC236}">
                <a16:creationId xmlns:a16="http://schemas.microsoft.com/office/drawing/2014/main" id="{6631C53A-C093-6003-CB70-83DE7D9D9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66851"/>
              </p:ext>
            </p:extLst>
          </p:nvPr>
        </p:nvGraphicFramePr>
        <p:xfrm>
          <a:off x="724966" y="1598075"/>
          <a:ext cx="11119481" cy="41828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134">
                  <a:extLst>
                    <a:ext uri="{9D8B030D-6E8A-4147-A177-3AD203B41FA5}">
                      <a16:colId xmlns:a16="http://schemas.microsoft.com/office/drawing/2014/main" val="1810028134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1107579448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870629225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2342924701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42293944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2558287731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2300113277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981497011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3996379714"/>
                    </a:ext>
                  </a:extLst>
                </a:gridCol>
                <a:gridCol w="1015483">
                  <a:extLst>
                    <a:ext uri="{9D8B030D-6E8A-4147-A177-3AD203B41FA5}">
                      <a16:colId xmlns:a16="http://schemas.microsoft.com/office/drawing/2014/main" val="940753990"/>
                    </a:ext>
                  </a:extLst>
                </a:gridCol>
              </a:tblGrid>
              <a:tr h="425348"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의 기능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38964530"/>
                  </a:ext>
                </a:extLst>
              </a:tr>
              <a:tr h="250503">
                <a:tc rowSpan="3"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ko-KR" sz="16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endParaRPr lang="ko-KR" altLang="en-US" sz="16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684417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64146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69885366"/>
                  </a:ext>
                </a:extLst>
              </a:tr>
              <a:tr h="250503">
                <a:tc rowSpan="3"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6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동료 피드백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138418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48676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0855781"/>
                  </a:ext>
                </a:extLst>
              </a:tr>
              <a:tr h="250503">
                <a:tc rowSpan="3"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6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목표 관리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776382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2287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72301443"/>
                  </a:ext>
                </a:extLst>
              </a:tr>
              <a:tr h="250503">
                <a:tc rowSpan="3"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6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성과 리뷰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859168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748811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8616278"/>
                  </a:ext>
                </a:extLst>
              </a:tr>
              <a:tr h="250503">
                <a:tc rowSpan="3"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ko-KR" altLang="en-US" sz="16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구성원 만족도 진단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16294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`</a:t>
                      </a: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1A4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569902"/>
                  </a:ext>
                </a:extLst>
              </a:tr>
              <a:tr h="250503">
                <a:tc vMerge="1"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ko-KR" altLang="en-US" sz="10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8664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02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직사각형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A44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TextBox 4"/>
          <p:cNvSpPr txBox="1"/>
          <p:nvPr/>
        </p:nvSpPr>
        <p:spPr>
          <a:xfrm>
            <a:off x="338463" y="1496185"/>
            <a:ext cx="9211937" cy="923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spcBef>
                <a:spcPts val="300"/>
              </a:spcBef>
              <a:defRPr sz="2700">
                <a:solidFill>
                  <a:srgbClr val="FFFFFF"/>
                </a:solidFill>
                <a:latin typeface="Noto Sans CJK KR Bold"/>
                <a:ea typeface="Noto Sans CJK KR Bold"/>
                <a:cs typeface="Noto Sans CJK KR Bold"/>
                <a:sym typeface="Noto Sans CJK KR Bold"/>
              </a:defRPr>
            </a:pPr>
            <a:r>
              <a:rPr lang="en-US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1:</a:t>
            </a:r>
            <a:r>
              <a:rPr lang="en-US" altLang="ko-KR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</a:t>
            </a:r>
            <a:r>
              <a:rPr lang="ko-KR" altLang="en-US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미팅</a:t>
            </a:r>
            <a:r>
              <a:rPr lang="en-US" altLang="ko-KR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(1on1)</a:t>
            </a:r>
            <a:r>
              <a:rPr lang="ko-KR" altLang="en-US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진행 안내</a:t>
            </a:r>
            <a:endParaRPr lang="en-US" sz="5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102" name="직선 연결선[R] 8"/>
          <p:cNvSpPr/>
          <p:nvPr/>
        </p:nvSpPr>
        <p:spPr>
          <a:xfrm>
            <a:off x="622568" y="4990292"/>
            <a:ext cx="10953350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D1124EA-C238-4B5C-A5BD-98B83CEBA3A1}"/>
              </a:ext>
            </a:extLst>
          </p:cNvPr>
          <p:cNvSpPr txBox="1"/>
          <p:nvPr/>
        </p:nvSpPr>
        <p:spPr>
          <a:xfrm>
            <a:off x="575875" y="6657949"/>
            <a:ext cx="3587981" cy="20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spcBef>
                <a:spcPts val="600"/>
              </a:spcBef>
              <a:defRPr sz="1400">
                <a:solidFill>
                  <a:srgbClr val="FFFFFF"/>
                </a:solidFill>
                <a:latin typeface="Noto Sans CJK KR DemiLight"/>
                <a:ea typeface="Noto Sans CJK KR DemiLight"/>
                <a:cs typeface="Noto Sans CJK KR DemiLight"/>
                <a:sym typeface="Noto Sans CJK KR DemiLight"/>
              </a:defRPr>
            </a:pPr>
            <a:r>
              <a:rPr lang="en-US" altLang="ko-KR" sz="700" dirty="0"/>
              <a:t>* </a:t>
            </a:r>
            <a:r>
              <a:rPr lang="ko-KR" altLang="en-US" sz="700" dirty="0"/>
              <a:t>본 자료는 주식회사 </a:t>
            </a:r>
            <a:r>
              <a:rPr lang="ko-KR" altLang="en-US" sz="700" dirty="0" err="1"/>
              <a:t>디웨일과</a:t>
            </a:r>
            <a:r>
              <a:rPr lang="ko-KR" altLang="en-US" sz="700" dirty="0"/>
              <a:t> </a:t>
            </a:r>
            <a:r>
              <a:rPr lang="en-US" altLang="ko-KR" sz="700" dirty="0"/>
              <a:t>CLAP</a:t>
            </a:r>
            <a:r>
              <a:rPr lang="ko-KR" altLang="en-US" sz="700" dirty="0"/>
              <a:t>서비스의 자산으로</a:t>
            </a:r>
            <a:r>
              <a:rPr lang="en-US" altLang="ko-KR" sz="700" dirty="0"/>
              <a:t>, </a:t>
            </a:r>
            <a:r>
              <a:rPr lang="ko-KR" altLang="en-US" sz="700" dirty="0"/>
              <a:t>무단 </a:t>
            </a:r>
            <a:r>
              <a:rPr lang="ko-KR" altLang="en-US" sz="700" dirty="0" err="1"/>
              <a:t>배포시</a:t>
            </a:r>
            <a:r>
              <a:rPr lang="ko-KR" altLang="en-US" sz="700" dirty="0"/>
              <a:t> 처벌을 받을 수 있습니다</a:t>
            </a:r>
            <a:endParaRPr sz="700" dirty="0"/>
          </a:p>
        </p:txBody>
      </p:sp>
    </p:spTree>
    <p:extLst>
      <p:ext uri="{BB962C8B-B14F-4D97-AF65-F5344CB8AC3E}">
        <p14:creationId xmlns:p14="http://schemas.microsoft.com/office/powerpoint/2010/main" val="413024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98B5B3AB-3FAD-A461-D192-3ABA54550507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슬라이드는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배포 전 삭제해주세요</a:t>
            </a:r>
          </a:p>
        </p:txBody>
      </p:sp>
      <p:graphicFrame>
        <p:nvGraphicFramePr>
          <p:cNvPr id="2" name="표 4">
            <a:extLst>
              <a:ext uri="{FF2B5EF4-FFF2-40B4-BE49-F238E27FC236}">
                <a16:creationId xmlns:a16="http://schemas.microsoft.com/office/drawing/2014/main" id="{14C0240D-632E-3E6B-B93C-C5448098F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744157"/>
              </p:ext>
            </p:extLst>
          </p:nvPr>
        </p:nvGraphicFramePr>
        <p:xfrm>
          <a:off x="319314" y="1271208"/>
          <a:ext cx="11525133" cy="43040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2586">
                  <a:extLst>
                    <a:ext uri="{9D8B030D-6E8A-4147-A177-3AD203B41FA5}">
                      <a16:colId xmlns:a16="http://schemas.microsoft.com/office/drawing/2014/main" val="324865933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3335165688"/>
                    </a:ext>
                  </a:extLst>
                </a:gridCol>
                <a:gridCol w="6337300">
                  <a:extLst>
                    <a:ext uri="{9D8B030D-6E8A-4147-A177-3AD203B41FA5}">
                      <a16:colId xmlns:a16="http://schemas.microsoft.com/office/drawing/2014/main" val="2623433202"/>
                    </a:ext>
                  </a:extLst>
                </a:gridCol>
                <a:gridCol w="2103547">
                  <a:extLst>
                    <a:ext uri="{9D8B030D-6E8A-4147-A177-3AD203B41FA5}">
                      <a16:colId xmlns:a16="http://schemas.microsoft.com/office/drawing/2014/main" val="1161195306"/>
                    </a:ext>
                  </a:extLst>
                </a:gridCol>
              </a:tblGrid>
              <a:tr h="445767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 분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세부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슬라이드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2685512"/>
                  </a:ext>
                </a:extLst>
              </a:tr>
              <a:tr h="633273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 err="1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섹션명</a:t>
                      </a:r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진행 안내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9722640"/>
                  </a:ext>
                </a:extLst>
              </a:tr>
              <a:tr h="1165071">
                <a:tc rowSpan="3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주요</a:t>
                      </a:r>
                      <a:endParaRPr lang="en-US" altLang="ko-KR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도입 배경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을 도입하게 된 배경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을 통해 얻고자 하는 조직의 목표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15383203"/>
                  </a:ext>
                </a:extLst>
              </a:tr>
              <a:tr h="133022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도입 프로세스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도입 프로세스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단계별 세부 일정 및 </a:t>
                      </a:r>
                      <a:r>
                        <a:rPr lang="en-US" altLang="ko-KR" sz="1600" b="0" kern="1200" spc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do List</a:t>
                      </a:r>
                      <a:endParaRPr lang="ko-KR" altLang="en-US" sz="1600" b="0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14~18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722372"/>
                  </a:ext>
                </a:extLst>
              </a:tr>
              <a:tr h="729758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</a:t>
                      </a: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초기 </a:t>
                      </a: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Boom-up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을 위한 시상 제도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 모집을 통한 초기 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Boom up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 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참고용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70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043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CLAP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의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을 통해 아래와 같이 변화하고자 합니다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graphicFrame>
        <p:nvGraphicFramePr>
          <p:cNvPr id="9" name="표 4">
            <a:extLst>
              <a:ext uri="{FF2B5EF4-FFF2-40B4-BE49-F238E27FC236}">
                <a16:creationId xmlns:a16="http://schemas.microsoft.com/office/drawing/2014/main" id="{029127E4-B7AF-55DD-0B06-CE7DEF7C3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889881"/>
              </p:ext>
            </p:extLst>
          </p:nvPr>
        </p:nvGraphicFramePr>
        <p:xfrm>
          <a:off x="459180" y="1553028"/>
          <a:ext cx="11273640" cy="46440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74">
                  <a:extLst>
                    <a:ext uri="{9D8B030D-6E8A-4147-A177-3AD203B41FA5}">
                      <a16:colId xmlns:a16="http://schemas.microsoft.com/office/drawing/2014/main" val="3248659330"/>
                    </a:ext>
                  </a:extLst>
                </a:gridCol>
                <a:gridCol w="4406900">
                  <a:extLst>
                    <a:ext uri="{9D8B030D-6E8A-4147-A177-3AD203B41FA5}">
                      <a16:colId xmlns:a16="http://schemas.microsoft.com/office/drawing/2014/main" val="2623433202"/>
                    </a:ext>
                  </a:extLst>
                </a:gridCol>
                <a:gridCol w="5457766">
                  <a:extLst>
                    <a:ext uri="{9D8B030D-6E8A-4147-A177-3AD203B41FA5}">
                      <a16:colId xmlns:a16="http://schemas.microsoft.com/office/drawing/2014/main" val="1161195306"/>
                    </a:ext>
                  </a:extLst>
                </a:gridCol>
              </a:tblGrid>
              <a:tr h="341733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 분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600" b="1" kern="1200" spc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 - is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600" b="1" kern="1200" spc="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- be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2685512"/>
                  </a:ext>
                </a:extLst>
              </a:tr>
              <a:tr h="659753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기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년에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최대 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번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리더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 면담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주기적인 리더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 면담 진행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972264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 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구성원의 평가등급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보상 등에 대한 전달하는 시간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구성원의 업무적 어려움과 커리어패스 중심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고민을 나누고 이를 해결하기 위해 대화하는 시간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15383203"/>
                  </a:ext>
                </a:extLst>
              </a:tr>
              <a:tr h="856343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방 법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갑작스러운 커피타임이나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회식 중에 진행하며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리더의 주도로 이루어짐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사전에 약속을 잡고 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임을 안내한 후 진행하며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리더는 안건을 제시할 뿐</a:t>
                      </a: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 중심으로 대화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722372"/>
                  </a:ext>
                </a:extLst>
              </a:tr>
              <a:tr h="88537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 err="1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라더는</a:t>
                      </a: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우리 부서의 업무를 지시하고 관리하는 사람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우리 팀의 성과를 내기 위해 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구성원의 업무적 어려움을 해결해주는 사람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7038577"/>
                  </a:ext>
                </a:extLst>
              </a:tr>
              <a:tr h="1019773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조직문화는</a:t>
                      </a: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작성 필요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서로 신뢰하고 조직의 목표달성을 위해 협력하는 문화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조직의 성과를 위해 솔직하게 상호 피드백 할 수 있는 문화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19008905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7B812587-87E8-F400-0D5D-FD4D5BC358AB}"/>
              </a:ext>
            </a:extLst>
          </p:cNvPr>
          <p:cNvSpPr/>
          <p:nvPr/>
        </p:nvSpPr>
        <p:spPr>
          <a:xfrm>
            <a:off x="9027277" y="271350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As-is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및 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To-be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부분은 회사의 상황에 맞게 수정하여 활용해주세요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  <a:endParaRPr lang="ko-KR" altLang="en-US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4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C425CD73-F228-465F-5892-E6918B0F1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338846"/>
              </p:ext>
            </p:extLst>
          </p:nvPr>
        </p:nvGraphicFramePr>
        <p:xfrm>
          <a:off x="311876" y="1773062"/>
          <a:ext cx="11532571" cy="4569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242">
                  <a:extLst>
                    <a:ext uri="{9D8B030D-6E8A-4147-A177-3AD203B41FA5}">
                      <a16:colId xmlns:a16="http://schemas.microsoft.com/office/drawing/2014/main" val="3646852742"/>
                    </a:ext>
                  </a:extLst>
                </a:gridCol>
                <a:gridCol w="712841">
                  <a:extLst>
                    <a:ext uri="{9D8B030D-6E8A-4147-A177-3AD203B41FA5}">
                      <a16:colId xmlns:a16="http://schemas.microsoft.com/office/drawing/2014/main" val="1044889967"/>
                    </a:ext>
                  </a:extLst>
                </a:gridCol>
                <a:gridCol w="2183078">
                  <a:extLst>
                    <a:ext uri="{9D8B030D-6E8A-4147-A177-3AD203B41FA5}">
                      <a16:colId xmlns:a16="http://schemas.microsoft.com/office/drawing/2014/main" val="2876005808"/>
                    </a:ext>
                  </a:extLst>
                </a:gridCol>
                <a:gridCol w="1790795">
                  <a:extLst>
                    <a:ext uri="{9D8B030D-6E8A-4147-A177-3AD203B41FA5}">
                      <a16:colId xmlns:a16="http://schemas.microsoft.com/office/drawing/2014/main" val="299761155"/>
                    </a:ext>
                  </a:extLst>
                </a:gridCol>
                <a:gridCol w="2397150">
                  <a:extLst>
                    <a:ext uri="{9D8B030D-6E8A-4147-A177-3AD203B41FA5}">
                      <a16:colId xmlns:a16="http://schemas.microsoft.com/office/drawing/2014/main" val="2642277182"/>
                    </a:ext>
                  </a:extLst>
                </a:gridCol>
                <a:gridCol w="1960315">
                  <a:extLst>
                    <a:ext uri="{9D8B030D-6E8A-4147-A177-3AD203B41FA5}">
                      <a16:colId xmlns:a16="http://schemas.microsoft.com/office/drawing/2014/main" val="2156949654"/>
                    </a:ext>
                  </a:extLst>
                </a:gridCol>
                <a:gridCol w="1946150">
                  <a:extLst>
                    <a:ext uri="{9D8B030D-6E8A-4147-A177-3AD203B41FA5}">
                      <a16:colId xmlns:a16="http://schemas.microsoft.com/office/drawing/2014/main" val="106981003"/>
                    </a:ext>
                  </a:extLst>
                </a:gridCol>
              </a:tblGrid>
              <a:tr h="538338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기본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(2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(3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(4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(5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피드백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11891942"/>
                  </a:ext>
                </a:extLst>
              </a:tr>
              <a:tr h="346631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정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7886197"/>
                  </a:ext>
                </a:extLst>
              </a:tr>
              <a:tr h="1113869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내 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이용을 위한 세팅 진행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※ 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 완료 후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 가능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기한내 완료 요청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의 필요성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진행방법 등에 대한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온보딩교육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주기를 월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n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회로 세팅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멤버에게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일정 요청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활용해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n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회 진행 후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설문을 통한 현황 진단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필요사항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F/up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0873056"/>
                  </a:ext>
                </a:extLst>
              </a:tr>
              <a:tr h="856968">
                <a:tc rowSpan="3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To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Do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List</a:t>
                      </a: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피플팀</a:t>
                      </a: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초대 발송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조직도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매니저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교육일정 안내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교육신청 안내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리더의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F/up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진행상황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점검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피드백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Session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안내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55062606"/>
                  </a:ext>
                </a:extLst>
              </a:tr>
              <a:tr h="856968"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kern="120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 더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가입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매니저권한 및 조직도 확인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교육 신청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교육참석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일까지</a:t>
                      </a:r>
                      <a:endParaRPr kumimoji="1" lang="en-US" altLang="ko-KR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 및 일정요청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질문 사전공유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코멘트 사전확인 후 참석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피드백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Session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참석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활발한 의견 제시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2633986"/>
                  </a:ext>
                </a:extLst>
              </a:tr>
              <a:tr h="856968"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 </a:t>
                      </a: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가입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해당없음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일까지</a:t>
                      </a:r>
                      <a:endParaRPr kumimoji="1" lang="en-US" altLang="ko-KR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일정 회신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공유받은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질문에 대해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코멘트 작성 후 참석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7751569"/>
                  </a:ext>
                </a:extLst>
              </a:tr>
            </a:tbl>
          </a:graphicData>
        </a:graphic>
      </p:graphicFrame>
      <p:sp>
        <p:nvSpPr>
          <p:cNvPr id="4" name="직사각형 3">
            <a:extLst>
              <a:ext uri="{FF2B5EF4-FFF2-40B4-BE49-F238E27FC236}">
                <a16:creationId xmlns:a16="http://schemas.microsoft.com/office/drawing/2014/main" id="{652AEA12-024B-B86F-54D4-1E6B8D440CA1}"/>
              </a:ext>
            </a:extLst>
          </p:cNvPr>
          <p:cNvSpPr/>
          <p:nvPr/>
        </p:nvSpPr>
        <p:spPr>
          <a:xfrm>
            <a:off x="8482150" y="269966"/>
            <a:ext cx="3362298" cy="130232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예상 중인 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붉은 글씨를 수정하여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CLAP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의 무료 온라인 교육이나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유료 교육을 진행하시는 경우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장표를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177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482150" y="269966"/>
            <a:ext cx="3362298" cy="130232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예상 중인 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붉은 글씨를 수정하여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400" b="1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클랩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 아카데미의 컨텐츠를 활용해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1on1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에 대한 교육을 대체하는 경우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장표를 활용하세요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C425CD73-F228-465F-5892-E6918B0F1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737835"/>
              </p:ext>
            </p:extLst>
          </p:nvPr>
        </p:nvGraphicFramePr>
        <p:xfrm>
          <a:off x="311876" y="1773062"/>
          <a:ext cx="11532571" cy="4569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242">
                  <a:extLst>
                    <a:ext uri="{9D8B030D-6E8A-4147-A177-3AD203B41FA5}">
                      <a16:colId xmlns:a16="http://schemas.microsoft.com/office/drawing/2014/main" val="3646852742"/>
                    </a:ext>
                  </a:extLst>
                </a:gridCol>
                <a:gridCol w="712841">
                  <a:extLst>
                    <a:ext uri="{9D8B030D-6E8A-4147-A177-3AD203B41FA5}">
                      <a16:colId xmlns:a16="http://schemas.microsoft.com/office/drawing/2014/main" val="1044889967"/>
                    </a:ext>
                  </a:extLst>
                </a:gridCol>
                <a:gridCol w="2183078">
                  <a:extLst>
                    <a:ext uri="{9D8B030D-6E8A-4147-A177-3AD203B41FA5}">
                      <a16:colId xmlns:a16="http://schemas.microsoft.com/office/drawing/2014/main" val="2876005808"/>
                    </a:ext>
                  </a:extLst>
                </a:gridCol>
                <a:gridCol w="1790795">
                  <a:extLst>
                    <a:ext uri="{9D8B030D-6E8A-4147-A177-3AD203B41FA5}">
                      <a16:colId xmlns:a16="http://schemas.microsoft.com/office/drawing/2014/main" val="299761155"/>
                    </a:ext>
                  </a:extLst>
                </a:gridCol>
                <a:gridCol w="2397150">
                  <a:extLst>
                    <a:ext uri="{9D8B030D-6E8A-4147-A177-3AD203B41FA5}">
                      <a16:colId xmlns:a16="http://schemas.microsoft.com/office/drawing/2014/main" val="2642277182"/>
                    </a:ext>
                  </a:extLst>
                </a:gridCol>
                <a:gridCol w="1960315">
                  <a:extLst>
                    <a:ext uri="{9D8B030D-6E8A-4147-A177-3AD203B41FA5}">
                      <a16:colId xmlns:a16="http://schemas.microsoft.com/office/drawing/2014/main" val="2156949654"/>
                    </a:ext>
                  </a:extLst>
                </a:gridCol>
                <a:gridCol w="1946150">
                  <a:extLst>
                    <a:ext uri="{9D8B030D-6E8A-4147-A177-3AD203B41FA5}">
                      <a16:colId xmlns:a16="http://schemas.microsoft.com/office/drawing/2014/main" val="106981003"/>
                    </a:ext>
                  </a:extLst>
                </a:gridCol>
              </a:tblGrid>
              <a:tr h="538338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기본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(2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(3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(4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(5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 1on1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피드백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11891942"/>
                  </a:ext>
                </a:extLst>
              </a:tr>
              <a:tr h="346631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정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 ~ 0.00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7886197"/>
                  </a:ext>
                </a:extLst>
              </a:tr>
              <a:tr h="1113869">
                <a:tc grid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내 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이용을 위한 세팅 진행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※ 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 완료 후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단계 가능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기한내 완료 요청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의 필요성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진행방법 등에 대한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자가학습 진행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주기를 월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n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회로 세팅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멤버에게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일정 요청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활용해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n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회 진행 후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설문을 통한 현황 진단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필요사항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F/up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0873056"/>
                  </a:ext>
                </a:extLst>
              </a:tr>
              <a:tr h="856968">
                <a:tc rowSpan="3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To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Do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List</a:t>
                      </a: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피플팀</a:t>
                      </a: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초대 발송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조직도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매니저 세팅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교육자료 전달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 </a:t>
                      </a: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세팅교육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운영</a:t>
                      </a: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리더의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F/up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진행상황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점검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피드백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Session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안내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55062606"/>
                  </a:ext>
                </a:extLst>
              </a:tr>
              <a:tr h="856968"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kern="120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 더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가입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매니저권한 및 조직도 확인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교육 컨텐츠 숙지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(~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0.00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</a:t>
                      </a:r>
                      <a:r>
                        <a:rPr kumimoji="1" lang="en-US" altLang="ko-KR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 </a:t>
                      </a: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세팅교육</a:t>
                      </a:r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참석</a:t>
                      </a:r>
                      <a:endParaRPr kumimoji="1" lang="en-US" altLang="ko-KR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세팅 및 일정요청 진행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질문 사전공유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코멘트 사전확인 후 참석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피드백 </a:t>
                      </a: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Session 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참석 및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활발한 의견 제시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2633986"/>
                  </a:ext>
                </a:extLst>
              </a:tr>
              <a:tr h="856968"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2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 </a:t>
                      </a:r>
                      <a:r>
                        <a:rPr kumimoji="1" lang="ko-KR" altLang="en-US" sz="12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CLAP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서비스 가입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해당없음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88950" rtl="0" eaLnBrk="1" fontAlgn="auto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공유받은</a:t>
                      </a: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질문에 대해</a:t>
                      </a:r>
                      <a:endParaRPr kumimoji="1" lang="en-US" altLang="ko-KR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r>
                        <a:rPr kumimoji="1" lang="ko-KR" altLang="en-US" sz="12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코멘트 작성 후 참석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ctr" defTabSz="488950" rtl="0" eaLnBrk="1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Font typeface="Wingdings" pitchFamily="2" charset="2"/>
                        <a:buNone/>
                      </a:pPr>
                      <a:endParaRPr kumimoji="1" lang="ko-KR" altLang="en-US" sz="12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7751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070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851900" y="565242"/>
            <a:ext cx="2992547" cy="8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예상 중인 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붉은 글씨를 수정하여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014D6-9208-DED9-249F-7D48D8A213A5}"/>
              </a:ext>
            </a:extLst>
          </p:cNvPr>
          <p:cNvSpPr txBox="1"/>
          <p:nvPr/>
        </p:nvSpPr>
        <p:spPr>
          <a:xfrm>
            <a:off x="451576" y="1088462"/>
            <a:ext cx="924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기본 세팅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B60721-9ED8-DEC6-0104-C65C4F03B50B}"/>
              </a:ext>
            </a:extLst>
          </p:cNvPr>
          <p:cNvSpPr/>
          <p:nvPr/>
        </p:nvSpPr>
        <p:spPr>
          <a:xfrm>
            <a:off x="426176" y="1987113"/>
            <a:ext cx="1516924" cy="104985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피플팀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EA870D-94DF-CCBC-E05B-B3414B434428}"/>
              </a:ext>
            </a:extLst>
          </p:cNvPr>
          <p:cNvSpPr/>
          <p:nvPr/>
        </p:nvSpPr>
        <p:spPr>
          <a:xfrm>
            <a:off x="426176" y="3397993"/>
            <a:ext cx="1516924" cy="1049857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리 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4917C4-CB77-E6F2-FCE2-A9D5DBE87DEB}"/>
              </a:ext>
            </a:extLst>
          </p:cNvPr>
          <p:cNvSpPr/>
          <p:nvPr/>
        </p:nvSpPr>
        <p:spPr>
          <a:xfrm>
            <a:off x="426176" y="4808872"/>
            <a:ext cx="1516924" cy="960666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멤 </a:t>
            </a:r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버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16C450E-E742-7408-A343-EBEA93F6161A}"/>
              </a:ext>
            </a:extLst>
          </p:cNvPr>
          <p:cNvSpPr/>
          <p:nvPr/>
        </p:nvSpPr>
        <p:spPr>
          <a:xfrm>
            <a:off x="2095500" y="1987113"/>
            <a:ext cx="889000" cy="105327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CLAP 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초대장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발송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B331FA-4D84-F5A3-12E7-E8ECF8EDCB6F}"/>
              </a:ext>
            </a:extLst>
          </p:cNvPr>
          <p:cNvSpPr/>
          <p:nvPr/>
        </p:nvSpPr>
        <p:spPr>
          <a:xfrm>
            <a:off x="2095500" y="3403600"/>
            <a:ext cx="889000" cy="236593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CLAP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가입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(~0.00)</a:t>
            </a:r>
            <a:endParaRPr kumimoji="1" lang="ko-KR" altLang="en-US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945BE7A-0745-38C4-70B6-8CDB5A2249E7}"/>
              </a:ext>
            </a:extLst>
          </p:cNvPr>
          <p:cNvSpPr/>
          <p:nvPr/>
        </p:nvSpPr>
        <p:spPr>
          <a:xfrm>
            <a:off x="8094665" y="1987113"/>
            <a:ext cx="2285999" cy="105327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조직도 세팅</a:t>
            </a: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/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리더께 매니저 권한 부여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C46EC41-C36B-A554-317E-39D1A09A6FAC}"/>
              </a:ext>
            </a:extLst>
          </p:cNvPr>
          <p:cNvSpPr/>
          <p:nvPr/>
        </p:nvSpPr>
        <p:spPr>
          <a:xfrm>
            <a:off x="8094665" y="3403600"/>
            <a:ext cx="2285999" cy="104985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메뉴 확인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조직구성원 확인</a:t>
            </a: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6C02CDE-06E6-88B5-FBD7-537D78B3198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2540000" y="3040390"/>
            <a:ext cx="0" cy="363210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662A6C6E-A36F-4896-E1D7-B12630502111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9237665" y="3040390"/>
            <a:ext cx="0" cy="363210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C0AD457D-370D-12B4-8EA2-0AED13D42AAE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2984500" y="2513752"/>
            <a:ext cx="5110165" cy="2072817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5D874C2-10E3-47C3-CA6E-8F4AED98DF68}"/>
              </a:ext>
            </a:extLst>
          </p:cNvPr>
          <p:cNvSpPr/>
          <p:nvPr/>
        </p:nvSpPr>
        <p:spPr>
          <a:xfrm>
            <a:off x="10825163" y="2037913"/>
            <a:ext cx="535726" cy="3782424"/>
          </a:xfrm>
          <a:prstGeom prst="rect">
            <a:avLst/>
          </a:prstGeom>
          <a:solidFill>
            <a:srgbClr val="1A449B"/>
          </a:solidFill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1</a:t>
            </a: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단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료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360553A2-9C9A-2EE0-5A4F-3BA82967C954}"/>
              </a:ext>
            </a:extLst>
          </p:cNvPr>
          <p:cNvCxnSpPr>
            <a:cxnSpLocks/>
            <a:stCxn id="11" idx="3"/>
            <a:endCxn id="26" idx="1"/>
          </p:cNvCxnSpPr>
          <p:nvPr/>
        </p:nvCxnSpPr>
        <p:spPr>
          <a:xfrm>
            <a:off x="10380664" y="3928529"/>
            <a:ext cx="444499" cy="596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그림 39">
            <a:extLst>
              <a:ext uri="{FF2B5EF4-FFF2-40B4-BE49-F238E27FC236}">
                <a16:creationId xmlns:a16="http://schemas.microsoft.com/office/drawing/2014/main" id="{E8EAEAB3-C908-D34F-790B-B6784B1AE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049" y="2756725"/>
            <a:ext cx="4157066" cy="3382249"/>
          </a:xfrm>
          <a:prstGeom prst="rect">
            <a:avLst/>
          </a:prstGeom>
          <a:ln>
            <a:solidFill>
              <a:srgbClr val="1A449B"/>
            </a:solidFill>
          </a:ln>
        </p:spPr>
      </p:pic>
    </p:spTree>
    <p:extLst>
      <p:ext uri="{BB962C8B-B14F-4D97-AF65-F5344CB8AC3E}">
        <p14:creationId xmlns:p14="http://schemas.microsoft.com/office/powerpoint/2010/main" val="289322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851900" y="565242"/>
            <a:ext cx="2992547" cy="8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CLAP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의 무료 온라인 교육이나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유료 교육을 진행하시는 경우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장표를 활용하세요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014D6-9208-DED9-249F-7D48D8A213A5}"/>
              </a:ext>
            </a:extLst>
          </p:cNvPr>
          <p:cNvSpPr txBox="1"/>
          <p:nvPr/>
        </p:nvSpPr>
        <p:spPr>
          <a:xfrm>
            <a:off x="451576" y="1088462"/>
            <a:ext cx="924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2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1on1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</a:t>
            </a:r>
            <a:r>
              <a:rPr lang="ko-KR" altLang="en-US" b="1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온보딩교육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B60721-9ED8-DEC6-0104-C65C4F03B50B}"/>
              </a:ext>
            </a:extLst>
          </p:cNvPr>
          <p:cNvSpPr/>
          <p:nvPr/>
        </p:nvSpPr>
        <p:spPr>
          <a:xfrm>
            <a:off x="426176" y="2330013"/>
            <a:ext cx="1516924" cy="104985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피플팀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EA870D-94DF-CCBC-E05B-B3414B434428}"/>
              </a:ext>
            </a:extLst>
          </p:cNvPr>
          <p:cNvSpPr/>
          <p:nvPr/>
        </p:nvSpPr>
        <p:spPr>
          <a:xfrm>
            <a:off x="426176" y="3740893"/>
            <a:ext cx="1516924" cy="1049857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리 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4917C4-CB77-E6F2-FCE2-A9D5DBE87DEB}"/>
              </a:ext>
            </a:extLst>
          </p:cNvPr>
          <p:cNvSpPr/>
          <p:nvPr/>
        </p:nvSpPr>
        <p:spPr>
          <a:xfrm>
            <a:off x="426176" y="5151772"/>
            <a:ext cx="1516924" cy="53782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멤 </a:t>
            </a:r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버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16C450E-E742-7408-A343-EBEA93F6161A}"/>
              </a:ext>
            </a:extLst>
          </p:cNvPr>
          <p:cNvSpPr/>
          <p:nvPr/>
        </p:nvSpPr>
        <p:spPr>
          <a:xfrm>
            <a:off x="2095500" y="2330013"/>
            <a:ext cx="2006600" cy="105327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교육 안내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교육신청 방법 전달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B331FA-4D84-F5A3-12E7-E8ECF8EDCB6F}"/>
              </a:ext>
            </a:extLst>
          </p:cNvPr>
          <p:cNvSpPr/>
          <p:nvPr/>
        </p:nvSpPr>
        <p:spPr>
          <a:xfrm>
            <a:off x="2095500" y="3746501"/>
            <a:ext cx="2006600" cy="1943098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교육 신청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(~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일까지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1" lang="ko-KR" altLang="en-US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6C02CDE-06E6-88B5-FBD7-537D78B3198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098800" y="3383290"/>
            <a:ext cx="0" cy="363211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C0AD457D-370D-12B4-8EA2-0AED13D42AAE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 flipV="1">
            <a:off x="4102100" y="4002899"/>
            <a:ext cx="2358231" cy="715151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5D874C2-10E3-47C3-CA6E-8F4AED98DF68}"/>
              </a:ext>
            </a:extLst>
          </p:cNvPr>
          <p:cNvSpPr/>
          <p:nvPr/>
        </p:nvSpPr>
        <p:spPr>
          <a:xfrm>
            <a:off x="10825163" y="2330013"/>
            <a:ext cx="535726" cy="3359586"/>
          </a:xfrm>
          <a:prstGeom prst="rect">
            <a:avLst/>
          </a:prstGeom>
          <a:solidFill>
            <a:srgbClr val="1A449B"/>
          </a:solidFill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2</a:t>
            </a: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단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료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360553A2-9C9A-2EE0-5A4F-3BA82967C954}"/>
              </a:ext>
            </a:extLst>
          </p:cNvPr>
          <p:cNvCxnSpPr>
            <a:cxnSpLocks/>
            <a:stCxn id="22" idx="3"/>
            <a:endCxn id="26" idx="1"/>
          </p:cNvCxnSpPr>
          <p:nvPr/>
        </p:nvCxnSpPr>
        <p:spPr>
          <a:xfrm>
            <a:off x="8466931" y="4002899"/>
            <a:ext cx="2358232" cy="6907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87A7FF49-F8C5-38ED-E8BC-1328B95623BF}"/>
              </a:ext>
            </a:extLst>
          </p:cNvPr>
          <p:cNvSpPr/>
          <p:nvPr/>
        </p:nvSpPr>
        <p:spPr>
          <a:xfrm>
            <a:off x="6460331" y="2316198"/>
            <a:ext cx="2006600" cy="3373401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일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교육 참석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DD72E8-1C03-F108-4FD5-AABDD0F6E99F}"/>
              </a:ext>
            </a:extLst>
          </p:cNvPr>
          <p:cNvSpPr txBox="1"/>
          <p:nvPr/>
        </p:nvSpPr>
        <p:spPr>
          <a:xfrm>
            <a:off x="1181462" y="1459938"/>
            <a:ext cx="77720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CLAP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의 </a:t>
            </a:r>
            <a:r>
              <a:rPr kumimoji="1" lang="ko-KR" altLang="en-US" sz="1600" dirty="0" err="1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온보딩교육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 후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일부터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이 본격적으로 시작됩니다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. </a:t>
            </a:r>
            <a:b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</a:b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교육 후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의 진행이 원활하도록 적극적인 참여 부탁드립니다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788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851900" y="565242"/>
            <a:ext cx="2992547" cy="8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클랩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 아카데미의 컨텐츠를 활용해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1on1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에 대한 교육을 대체하는 경우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장표를 활용하세요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014D6-9208-DED9-249F-7D48D8A213A5}"/>
              </a:ext>
            </a:extLst>
          </p:cNvPr>
          <p:cNvSpPr txBox="1"/>
          <p:nvPr/>
        </p:nvSpPr>
        <p:spPr>
          <a:xfrm>
            <a:off x="451576" y="1088462"/>
            <a:ext cx="924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2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1on1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</a:t>
            </a:r>
            <a:r>
              <a:rPr lang="ko-KR" altLang="en-US" b="1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온보딩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B60721-9ED8-DEC6-0104-C65C4F03B50B}"/>
              </a:ext>
            </a:extLst>
          </p:cNvPr>
          <p:cNvSpPr/>
          <p:nvPr/>
        </p:nvSpPr>
        <p:spPr>
          <a:xfrm>
            <a:off x="426176" y="2330013"/>
            <a:ext cx="1516924" cy="104985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피플팀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EA870D-94DF-CCBC-E05B-B3414B434428}"/>
              </a:ext>
            </a:extLst>
          </p:cNvPr>
          <p:cNvSpPr/>
          <p:nvPr/>
        </p:nvSpPr>
        <p:spPr>
          <a:xfrm>
            <a:off x="426176" y="3740893"/>
            <a:ext cx="1516924" cy="1049857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리 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4917C4-CB77-E6F2-FCE2-A9D5DBE87DEB}"/>
              </a:ext>
            </a:extLst>
          </p:cNvPr>
          <p:cNvSpPr/>
          <p:nvPr/>
        </p:nvSpPr>
        <p:spPr>
          <a:xfrm>
            <a:off x="426176" y="5151772"/>
            <a:ext cx="1516924" cy="53782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멤 </a:t>
            </a:r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버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16C450E-E742-7408-A343-EBEA93F6161A}"/>
              </a:ext>
            </a:extLst>
          </p:cNvPr>
          <p:cNvSpPr/>
          <p:nvPr/>
        </p:nvSpPr>
        <p:spPr>
          <a:xfrm>
            <a:off x="2095500" y="2330013"/>
            <a:ext cx="2006600" cy="105327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교육자료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전달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B331FA-4D84-F5A3-12E7-E8ECF8EDCB6F}"/>
              </a:ext>
            </a:extLst>
          </p:cNvPr>
          <p:cNvSpPr/>
          <p:nvPr/>
        </p:nvSpPr>
        <p:spPr>
          <a:xfrm>
            <a:off x="2095500" y="3746501"/>
            <a:ext cx="2006600" cy="1943098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교육자료 숙지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(~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일까지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1" lang="ko-KR" altLang="en-US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6C02CDE-06E6-88B5-FBD7-537D78B3198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098800" y="3383290"/>
            <a:ext cx="0" cy="363211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C0AD457D-370D-12B4-8EA2-0AED13D42AAE}"/>
              </a:ext>
            </a:extLst>
          </p:cNvPr>
          <p:cNvCxnSpPr>
            <a:cxnSpLocks/>
            <a:stCxn id="9" idx="3"/>
            <a:endCxn id="26" idx="1"/>
          </p:cNvCxnSpPr>
          <p:nvPr/>
        </p:nvCxnSpPr>
        <p:spPr>
          <a:xfrm flipV="1">
            <a:off x="4102100" y="4009806"/>
            <a:ext cx="6723063" cy="708244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5D874C2-10E3-47C3-CA6E-8F4AED98DF68}"/>
              </a:ext>
            </a:extLst>
          </p:cNvPr>
          <p:cNvSpPr/>
          <p:nvPr/>
        </p:nvSpPr>
        <p:spPr>
          <a:xfrm>
            <a:off x="10825163" y="2330013"/>
            <a:ext cx="535726" cy="3359586"/>
          </a:xfrm>
          <a:prstGeom prst="rect">
            <a:avLst/>
          </a:prstGeom>
          <a:solidFill>
            <a:srgbClr val="1A449B"/>
          </a:solidFill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2</a:t>
            </a: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단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DD72E8-1C03-F108-4FD5-AABDD0F6E99F}"/>
              </a:ext>
            </a:extLst>
          </p:cNvPr>
          <p:cNvSpPr txBox="1"/>
          <p:nvPr/>
        </p:nvSpPr>
        <p:spPr>
          <a:xfrm>
            <a:off x="1181462" y="1459938"/>
            <a:ext cx="86546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1on1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진행과 관련된 컨텐츠를 자가학습한 후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일부터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이 본격적으로 시작됩니다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. </a:t>
            </a:r>
            <a:b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</a:b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원활한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1on1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진행을 위해 </a:t>
            </a:r>
            <a:r>
              <a:rPr kumimoji="1" lang="ko-KR" altLang="en-US" sz="1600" dirty="0" err="1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공유드린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 컨텐츠를 꼭 숙지해주시길 부탁드립니다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8228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851900" y="565242"/>
            <a:ext cx="2992547" cy="8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예상 중인 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붉은 글씨를 수정하여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014D6-9208-DED9-249F-7D48D8A213A5}"/>
              </a:ext>
            </a:extLst>
          </p:cNvPr>
          <p:cNvSpPr txBox="1"/>
          <p:nvPr/>
        </p:nvSpPr>
        <p:spPr>
          <a:xfrm>
            <a:off x="451576" y="1088462"/>
            <a:ext cx="924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3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1on1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세팅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및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(4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</a:t>
            </a:r>
            <a:r>
              <a:rPr kumimoji="1" lang="en-US" altLang="ko-KR" sz="1800" b="1" kern="12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  <a:ea typeface="+mn-ea"/>
                <a:cs typeface="+mn-cs"/>
              </a:rPr>
              <a:t>1on1</a:t>
            </a:r>
            <a:r>
              <a:rPr kumimoji="1" lang="ko-KR" altLang="en-US" sz="1800" b="1" kern="12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  <a:ea typeface="+mn-ea"/>
                <a:cs typeface="+mn-cs"/>
              </a:rPr>
              <a:t> 진행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B60721-9ED8-DEC6-0104-C65C4F03B50B}"/>
              </a:ext>
            </a:extLst>
          </p:cNvPr>
          <p:cNvSpPr/>
          <p:nvPr/>
        </p:nvSpPr>
        <p:spPr>
          <a:xfrm>
            <a:off x="423001" y="2607628"/>
            <a:ext cx="1516924" cy="4801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피플팀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EA870D-94DF-CCBC-E05B-B3414B434428}"/>
              </a:ext>
            </a:extLst>
          </p:cNvPr>
          <p:cNvSpPr/>
          <p:nvPr/>
        </p:nvSpPr>
        <p:spPr>
          <a:xfrm>
            <a:off x="426176" y="3397993"/>
            <a:ext cx="1516924" cy="1049857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리 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4917C4-CB77-E6F2-FCE2-A9D5DBE87DEB}"/>
              </a:ext>
            </a:extLst>
          </p:cNvPr>
          <p:cNvSpPr/>
          <p:nvPr/>
        </p:nvSpPr>
        <p:spPr>
          <a:xfrm>
            <a:off x="426176" y="4808872"/>
            <a:ext cx="1516924" cy="960666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멤 </a:t>
            </a:r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버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B331FA-4D84-F5A3-12E7-E8ECF8EDCB6F}"/>
              </a:ext>
            </a:extLst>
          </p:cNvPr>
          <p:cNvSpPr/>
          <p:nvPr/>
        </p:nvSpPr>
        <p:spPr>
          <a:xfrm>
            <a:off x="2123760" y="3403600"/>
            <a:ext cx="2511739" cy="1044250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설정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(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대상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/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주기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)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→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일정 요청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5D874C2-10E3-47C3-CA6E-8F4AED98DF68}"/>
              </a:ext>
            </a:extLst>
          </p:cNvPr>
          <p:cNvSpPr/>
          <p:nvPr/>
        </p:nvSpPr>
        <p:spPr>
          <a:xfrm>
            <a:off x="10825317" y="3397991"/>
            <a:ext cx="535726" cy="2371545"/>
          </a:xfrm>
          <a:prstGeom prst="rect">
            <a:avLst/>
          </a:prstGeom>
          <a:solidFill>
            <a:srgbClr val="1A449B"/>
          </a:solidFill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3</a:t>
            </a:r>
          </a:p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/</a:t>
            </a:r>
          </a:p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4</a:t>
            </a: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단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료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87A7FF49-F8C5-38ED-E8BC-1328B95623BF}"/>
              </a:ext>
            </a:extLst>
          </p:cNvPr>
          <p:cNvSpPr/>
          <p:nvPr/>
        </p:nvSpPr>
        <p:spPr>
          <a:xfrm>
            <a:off x="5146723" y="3397991"/>
            <a:ext cx="2213290" cy="1038975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질문 세팅 후 멤버에게 공유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8D6EBDD-21F7-CC15-4D49-92A85F92775B}"/>
              </a:ext>
            </a:extLst>
          </p:cNvPr>
          <p:cNvSpPr/>
          <p:nvPr/>
        </p:nvSpPr>
        <p:spPr>
          <a:xfrm>
            <a:off x="2123759" y="4808871"/>
            <a:ext cx="2511739" cy="960666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일정 회신 </a:t>
            </a:r>
            <a:endParaRPr kumimoji="1" lang="ko-KR" altLang="en-US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6DE6ECB-2942-70F6-9603-2BB5D1ACDBDE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flipH="1">
            <a:off x="3379629" y="4447850"/>
            <a:ext cx="1" cy="361021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774DEBB-9484-432E-4557-D322B31FE654}"/>
              </a:ext>
            </a:extLst>
          </p:cNvPr>
          <p:cNvSpPr/>
          <p:nvPr/>
        </p:nvSpPr>
        <p:spPr>
          <a:xfrm>
            <a:off x="5146722" y="4797988"/>
            <a:ext cx="2213291" cy="960666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공유받은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질문 기반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코멘트 작성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8BEB96DD-DE91-A214-F562-7FCEDDE55EED}"/>
              </a:ext>
            </a:extLst>
          </p:cNvPr>
          <p:cNvSpPr/>
          <p:nvPr/>
        </p:nvSpPr>
        <p:spPr>
          <a:xfrm>
            <a:off x="8978905" y="3397991"/>
            <a:ext cx="1106642" cy="2371544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진행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5" name="연결선: 꺾임 24">
            <a:extLst>
              <a:ext uri="{FF2B5EF4-FFF2-40B4-BE49-F238E27FC236}">
                <a16:creationId xmlns:a16="http://schemas.microsoft.com/office/drawing/2014/main" id="{58D4824A-7F5F-2414-A393-01334F54A175}"/>
              </a:ext>
            </a:extLst>
          </p:cNvPr>
          <p:cNvCxnSpPr>
            <a:cxnSpLocks/>
            <a:stCxn id="13" idx="3"/>
            <a:endCxn id="22" idx="1"/>
          </p:cNvCxnSpPr>
          <p:nvPr/>
        </p:nvCxnSpPr>
        <p:spPr>
          <a:xfrm flipV="1">
            <a:off x="4635498" y="3917479"/>
            <a:ext cx="511225" cy="1371725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연결선: 꺾임 30">
            <a:extLst>
              <a:ext uri="{FF2B5EF4-FFF2-40B4-BE49-F238E27FC236}">
                <a16:creationId xmlns:a16="http://schemas.microsoft.com/office/drawing/2014/main" id="{2D7645E5-D789-EB13-A63B-7D41B736FD7B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 flipV="1">
            <a:off x="7360013" y="3925725"/>
            <a:ext cx="292062" cy="1352596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5D48169E-0EFC-013B-F4D6-1E3227EE077E}"/>
              </a:ext>
            </a:extLst>
          </p:cNvPr>
          <p:cNvCxnSpPr>
            <a:cxnSpLocks/>
            <a:stCxn id="22" idx="2"/>
            <a:endCxn id="23" idx="0"/>
          </p:cNvCxnSpPr>
          <p:nvPr/>
        </p:nvCxnSpPr>
        <p:spPr>
          <a:xfrm>
            <a:off x="6253368" y="4436966"/>
            <a:ext cx="0" cy="361022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5135689E-A5FE-88F7-46E5-1CC2D588A1DC}"/>
              </a:ext>
            </a:extLst>
          </p:cNvPr>
          <p:cNvCxnSpPr>
            <a:cxnSpLocks/>
            <a:stCxn id="24" idx="3"/>
            <a:endCxn id="26" idx="1"/>
          </p:cNvCxnSpPr>
          <p:nvPr/>
        </p:nvCxnSpPr>
        <p:spPr>
          <a:xfrm>
            <a:off x="10085547" y="4583763"/>
            <a:ext cx="739770" cy="1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4E65D5C9-ABEE-BBE4-8D0F-40118915EE68}"/>
              </a:ext>
            </a:extLst>
          </p:cNvPr>
          <p:cNvSpPr/>
          <p:nvPr/>
        </p:nvSpPr>
        <p:spPr>
          <a:xfrm>
            <a:off x="2123759" y="2607491"/>
            <a:ext cx="8676158" cy="47763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세팅 관련 문의응대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6FD91CC-3B49-B123-025E-BB38449A7DC4}"/>
              </a:ext>
            </a:extLst>
          </p:cNvPr>
          <p:cNvSpPr txBox="1"/>
          <p:nvPr/>
        </p:nvSpPr>
        <p:spPr>
          <a:xfrm>
            <a:off x="1181463" y="1459938"/>
            <a:ext cx="6178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회사명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의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은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월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n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회 주기를 기본으로 합니다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6A8CFFC-C91A-BD05-6B51-3809056746B7}"/>
              </a:ext>
            </a:extLst>
          </p:cNvPr>
          <p:cNvSpPr/>
          <p:nvPr/>
        </p:nvSpPr>
        <p:spPr>
          <a:xfrm>
            <a:off x="7652075" y="3406237"/>
            <a:ext cx="1034768" cy="1038975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코멘트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확인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1C2285DF-38AB-8570-7EC9-4038199E2E9E}"/>
              </a:ext>
            </a:extLst>
          </p:cNvPr>
          <p:cNvCxnSpPr>
            <a:cxnSpLocks/>
            <a:stCxn id="17" idx="3"/>
            <a:endCxn id="24" idx="1"/>
          </p:cNvCxnSpPr>
          <p:nvPr/>
        </p:nvCxnSpPr>
        <p:spPr>
          <a:xfrm>
            <a:off x="8686843" y="3925725"/>
            <a:ext cx="292062" cy="658038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19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08A3D5-4BB0-1B29-25C5-D0EC2EE7B3F7}"/>
              </a:ext>
            </a:extLst>
          </p:cNvPr>
          <p:cNvSpPr txBox="1"/>
          <p:nvPr/>
        </p:nvSpPr>
        <p:spPr>
          <a:xfrm>
            <a:off x="347552" y="557349"/>
            <a:ext cx="10938759" cy="4609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본 자료는 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CLAP 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 도입에 따라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담당자님께서 구성원들에게 설명하는 시간에 활용하실 수 있도록 제작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되었습니다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구성원들에게 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CLAP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을 도입하게 된 배경을 선언함으로써 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CLAP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의 적극적인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사용이 필요함을 설명하고</a:t>
            </a: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CLAP 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서비스의 각 기능별 사용방법을 설명하실 수 있는 자료입니다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회색배경의 장표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는 담당자님의 이해를 돕기 위한 장표이므로 꼭 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삭제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해주시길 바라며</a:t>
            </a: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                에는 해당 장표의 추가적인 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tip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을 </a:t>
            </a:r>
            <a:r>
              <a:rPr lang="ko-KR" altLang="en-US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적어두있으니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, 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해당 박스도 삭제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후 </a:t>
            </a: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구성원 대상의 강의자료로 활용하시거나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, 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사내배포 </a:t>
            </a:r>
            <a:r>
              <a:rPr lang="ko-KR" altLang="en-US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요청드립니다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조직의 성장을 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CLAP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이 함께하겠습니다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216574D8-3FD9-E240-D0AB-9B1BABEECEF6}"/>
              </a:ext>
            </a:extLst>
          </p:cNvPr>
          <p:cNvGrpSpPr/>
          <p:nvPr/>
        </p:nvGrpSpPr>
        <p:grpSpPr>
          <a:xfrm>
            <a:off x="374467" y="3514690"/>
            <a:ext cx="1359328" cy="369332"/>
            <a:chOff x="391885" y="3523399"/>
            <a:chExt cx="1359328" cy="369332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B258D048-4586-B85C-7537-3307C0BA053C}"/>
                </a:ext>
              </a:extLst>
            </p:cNvPr>
            <p:cNvSpPr/>
            <p:nvPr/>
          </p:nvSpPr>
          <p:spPr>
            <a:xfrm>
              <a:off x="461949" y="3535680"/>
              <a:ext cx="1219200" cy="3570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DF41DFE-55DB-55D2-C93D-1052FAAF5140}"/>
                </a:ext>
              </a:extLst>
            </p:cNvPr>
            <p:cNvSpPr txBox="1"/>
            <p:nvPr/>
          </p:nvSpPr>
          <p:spPr>
            <a:xfrm>
              <a:off x="391885" y="3523399"/>
              <a:ext cx="135932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rgbClr val="4472C4">
                        <a:shade val="50000"/>
                        <a:alpha val="0"/>
                      </a:srgbClr>
                    </a:solidFill>
                  </a:ln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노란색 박스</a:t>
              </a:r>
              <a:endParaRPr lang="ko-KR" altLang="en-US" dirty="0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B74967A4-392B-93BC-42BB-1ED12582FABC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슬라이드는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배포 전 삭제해주세요</a:t>
            </a:r>
          </a:p>
        </p:txBody>
      </p:sp>
    </p:spTree>
    <p:extLst>
      <p:ext uri="{BB962C8B-B14F-4D97-AF65-F5344CB8AC3E}">
        <p14:creationId xmlns:p14="http://schemas.microsoft.com/office/powerpoint/2010/main" val="2197115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다음과 같은 프로세스로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도입할 예정입니다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851900" y="565242"/>
            <a:ext cx="2992547" cy="8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예상 중인 일정에 따라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붉은 글씨를 수정하여 활용하세요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014D6-9208-DED9-249F-7D48D8A213A5}"/>
              </a:ext>
            </a:extLst>
          </p:cNvPr>
          <p:cNvSpPr txBox="1"/>
          <p:nvPr/>
        </p:nvSpPr>
        <p:spPr>
          <a:xfrm>
            <a:off x="451576" y="1088462"/>
            <a:ext cx="9244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(5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단계</a:t>
            </a: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) 1on1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피드백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3B60721-9ED8-DEC6-0104-C65C4F03B50B}"/>
              </a:ext>
            </a:extLst>
          </p:cNvPr>
          <p:cNvSpPr/>
          <p:nvPr/>
        </p:nvSpPr>
        <p:spPr>
          <a:xfrm>
            <a:off x="451576" y="2321605"/>
            <a:ext cx="1516924" cy="104985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피플팀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BEA870D-94DF-CCBC-E05B-B3414B434428}"/>
              </a:ext>
            </a:extLst>
          </p:cNvPr>
          <p:cNvSpPr/>
          <p:nvPr/>
        </p:nvSpPr>
        <p:spPr>
          <a:xfrm>
            <a:off x="451576" y="3732486"/>
            <a:ext cx="1516924" cy="946760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리 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24917C4-CB77-E6F2-FCE2-A9D5DBE87DEB}"/>
              </a:ext>
            </a:extLst>
          </p:cNvPr>
          <p:cNvSpPr/>
          <p:nvPr/>
        </p:nvSpPr>
        <p:spPr>
          <a:xfrm>
            <a:off x="451576" y="5040269"/>
            <a:ext cx="1516924" cy="866328"/>
          </a:xfrm>
          <a:prstGeom prst="rect">
            <a:avLst/>
          </a:prstGeom>
          <a:solidFill>
            <a:srgbClr val="1A44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멤 </a:t>
            </a:r>
            <a:r>
              <a:rPr lang="ko-KR" altLang="en-US" sz="14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버</a:t>
            </a:r>
            <a:endParaRPr lang="ko-KR" altLang="en-US" sz="14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16C450E-E742-7408-A343-EBEA93F6161A}"/>
              </a:ext>
            </a:extLst>
          </p:cNvPr>
          <p:cNvSpPr/>
          <p:nvPr/>
        </p:nvSpPr>
        <p:spPr>
          <a:xfrm>
            <a:off x="2120900" y="2321605"/>
            <a:ext cx="1905000" cy="105327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피드백 세션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Agenda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및</a:t>
            </a:r>
            <a:endParaRPr kumimoji="1" lang="en-US" altLang="ko-KR" sz="160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일정안내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B331FA-4D84-F5A3-12E7-E8ECF8EDCB6F}"/>
              </a:ext>
            </a:extLst>
          </p:cNvPr>
          <p:cNvSpPr/>
          <p:nvPr/>
        </p:nvSpPr>
        <p:spPr>
          <a:xfrm>
            <a:off x="2120900" y="3738093"/>
            <a:ext cx="1905000" cy="2133600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 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피드백 세션 참석 및 의견제시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945BE7A-0745-38C4-70B6-8CDB5A2249E7}"/>
              </a:ext>
            </a:extLst>
          </p:cNvPr>
          <p:cNvSpPr/>
          <p:nvPr/>
        </p:nvSpPr>
        <p:spPr>
          <a:xfrm>
            <a:off x="6121400" y="2315506"/>
            <a:ext cx="2543489" cy="3556187"/>
          </a:xfrm>
          <a:prstGeom prst="rect">
            <a:avLst/>
          </a:prstGeom>
          <a:noFill/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1on1</a:t>
            </a: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진행 현황</a:t>
            </a: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주기의 적절성</a:t>
            </a: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진행의 어려움 등에 대해</a:t>
            </a:r>
            <a:endParaRPr kumimoji="1" lang="en-US" altLang="ko-KR" sz="1600" spc="-15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ko-KR" altLang="en-US" sz="1600" spc="-150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타운홀미팅을</a:t>
            </a: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통한</a:t>
            </a:r>
            <a:endParaRPr kumimoji="1" lang="en-US" altLang="ko-KR" sz="1600" spc="-15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피드백 진행</a:t>
            </a:r>
            <a:endParaRPr kumimoji="1" lang="en-US" altLang="ko-KR" sz="1600" spc="-15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(</a:t>
            </a: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0.00</a:t>
            </a:r>
            <a:r>
              <a:rPr kumimoji="1" lang="ko-KR" altLang="en-US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일 예정</a:t>
            </a:r>
            <a:r>
              <a:rPr kumimoji="1" lang="en-US" altLang="ko-KR" sz="1600" spc="-15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)</a:t>
            </a:r>
            <a:endParaRPr kumimoji="1" lang="ko-KR" altLang="en-US" sz="1600" spc="-150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6C02CDE-06E6-88B5-FBD7-537D78B3198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073400" y="3374882"/>
            <a:ext cx="0" cy="363211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C0AD457D-370D-12B4-8EA2-0AED13D42AAE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4025900" y="4093600"/>
            <a:ext cx="2095500" cy="711293"/>
          </a:xfrm>
          <a:prstGeom prst="bentConnector3">
            <a:avLst>
              <a:gd name="adj1" fmla="val 50000"/>
            </a:avLst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5D874C2-10E3-47C3-CA6E-8F4AED98DF68}"/>
              </a:ext>
            </a:extLst>
          </p:cNvPr>
          <p:cNvSpPr/>
          <p:nvPr/>
        </p:nvSpPr>
        <p:spPr>
          <a:xfrm>
            <a:off x="10814583" y="2315506"/>
            <a:ext cx="535726" cy="3556187"/>
          </a:xfrm>
          <a:prstGeom prst="rect">
            <a:avLst/>
          </a:prstGeom>
          <a:solidFill>
            <a:srgbClr val="1A449B"/>
          </a:solidFill>
          <a:ln>
            <a:solidFill>
              <a:srgbClr val="1A449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5</a:t>
            </a: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단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 err="1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완</a:t>
            </a:r>
            <a:endParaRPr kumimoji="1" lang="en-US" altLang="ko-KR" sz="1600" b="1" dirty="0">
              <a:ln>
                <a:solidFill>
                  <a:srgbClr val="B0B9C1">
                    <a:alpha val="0"/>
                  </a:srgbClr>
                </a:solidFill>
              </a:ln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ko-KR" altLang="en-US" sz="1600" b="1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bg1"/>
                </a:solidFill>
                <a:latin typeface="+mn-ea"/>
              </a:rPr>
              <a:t>료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360553A2-9C9A-2EE0-5A4F-3BA82967C954}"/>
              </a:ext>
            </a:extLst>
          </p:cNvPr>
          <p:cNvCxnSpPr>
            <a:cxnSpLocks/>
            <a:stCxn id="10" idx="3"/>
            <a:endCxn id="26" idx="1"/>
          </p:cNvCxnSpPr>
          <p:nvPr/>
        </p:nvCxnSpPr>
        <p:spPr>
          <a:xfrm>
            <a:off x="8664889" y="4093600"/>
            <a:ext cx="2149694" cy="0"/>
          </a:xfrm>
          <a:prstGeom prst="straightConnector1">
            <a:avLst/>
          </a:prstGeom>
          <a:ln w="28575">
            <a:solidFill>
              <a:srgbClr val="1A44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66D56A4-B954-09E3-D415-74809592787C}"/>
              </a:ext>
            </a:extLst>
          </p:cNvPr>
          <p:cNvSpPr txBox="1"/>
          <p:nvPr/>
        </p:nvSpPr>
        <p:spPr>
          <a:xfrm>
            <a:off x="1181463" y="1459938"/>
            <a:ext cx="61785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N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회의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rgbClr val="FF0000"/>
                </a:solidFill>
                <a:latin typeface="+mn-ea"/>
              </a:rPr>
              <a:t> 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latin typeface="+mn-ea"/>
              </a:rPr>
              <a:t>on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1</a:t>
            </a:r>
            <a:r>
              <a:rPr kumimoji="1" lang="ko-KR" altLang="en-US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 진행 후 피드백 세션을 운영할 예정입니다</a:t>
            </a:r>
            <a:r>
              <a:rPr kumimoji="1" lang="en-US" altLang="ko-KR" sz="1600" dirty="0">
                <a:ln>
                  <a:solidFill>
                    <a:srgbClr val="B0B9C1">
                      <a:alpha val="0"/>
                    </a:srgbClr>
                  </a:solidFill>
                </a:ln>
                <a:solidFill>
                  <a:schemeClr val="tx1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7062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1on1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 우수사례를 다음과 같이 모집합니다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8A2DBCC-144A-DED9-ED12-BC56A2B62268}"/>
              </a:ext>
            </a:extLst>
          </p:cNvPr>
          <p:cNvSpPr/>
          <p:nvPr/>
        </p:nvSpPr>
        <p:spPr>
          <a:xfrm>
            <a:off x="8418286" y="565242"/>
            <a:ext cx="3426161" cy="71201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장표는 예시이므로 참고만 해주십시오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1" name="표 12">
            <a:extLst>
              <a:ext uri="{FF2B5EF4-FFF2-40B4-BE49-F238E27FC236}">
                <a16:creationId xmlns:a16="http://schemas.microsoft.com/office/drawing/2014/main" id="{3531DDE5-04F7-7370-0F74-DC604C523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42519"/>
              </p:ext>
            </p:extLst>
          </p:nvPr>
        </p:nvGraphicFramePr>
        <p:xfrm>
          <a:off x="442289" y="1509485"/>
          <a:ext cx="11402158" cy="4686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8007">
                  <a:extLst>
                    <a:ext uri="{9D8B030D-6E8A-4147-A177-3AD203B41FA5}">
                      <a16:colId xmlns:a16="http://schemas.microsoft.com/office/drawing/2014/main" val="1217156750"/>
                    </a:ext>
                  </a:extLst>
                </a:gridCol>
                <a:gridCol w="3046561">
                  <a:extLst>
                    <a:ext uri="{9D8B030D-6E8A-4147-A177-3AD203B41FA5}">
                      <a16:colId xmlns:a16="http://schemas.microsoft.com/office/drawing/2014/main" val="179731684"/>
                    </a:ext>
                  </a:extLst>
                </a:gridCol>
                <a:gridCol w="3655877">
                  <a:extLst>
                    <a:ext uri="{9D8B030D-6E8A-4147-A177-3AD203B41FA5}">
                      <a16:colId xmlns:a16="http://schemas.microsoft.com/office/drawing/2014/main" val="533856572"/>
                    </a:ext>
                  </a:extLst>
                </a:gridCol>
                <a:gridCol w="3761713">
                  <a:extLst>
                    <a:ext uri="{9D8B030D-6E8A-4147-A177-3AD203B41FA5}">
                      <a16:colId xmlns:a16="http://schemas.microsoft.com/office/drawing/2014/main" val="1042638806"/>
                    </a:ext>
                  </a:extLst>
                </a:gridCol>
              </a:tblGrid>
              <a:tr h="389300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구 분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부서 부문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리더 부문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 부문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9575382"/>
                  </a:ext>
                </a:extLst>
              </a:tr>
              <a:tr h="591089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대 상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진행 중인 부서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진행한 리더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에 참여한 적이 있는 멤버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04074511"/>
                  </a:ext>
                </a:extLst>
              </a:tr>
              <a:tr h="935497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 법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피플파트에서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현황 파악해 시상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 달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팀 선정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멤버가 리더를 추천하는 방식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피플팀에게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메일을 통해 응모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 달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명 선정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리더가 멤버를 추천하는 방식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피플팀에게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메일을 통해 응모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매 달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명 선정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76893800"/>
                  </a:ext>
                </a:extLst>
              </a:tr>
              <a:tr h="1886858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분 야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kumimoji="1" lang="ko-KR" altLang="en-US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활용우수상</a:t>
                      </a: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] 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모든 멤버와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완료한 부서 중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추첨을 통해 선정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kumimoji="1" lang="ko-KR" altLang="en-US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업무해결사상</a:t>
                      </a: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]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통해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멤버의 업무적 어려움을 해결하고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부서의 성과를 이끌어낸 리더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kumimoji="1" lang="ko-KR" altLang="en-US" sz="1400" b="1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커리어멘토상</a:t>
                      </a: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]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통해 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멤버의 커리어 고민을 해결해준 리더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kumimoji="1" lang="ko-KR" altLang="en-US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적극참여상</a:t>
                      </a: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] 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자신의 어려움을 해결하기 위해 적극적으로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참여한 멤버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kumimoji="1" lang="ko-KR" altLang="en-US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신뢰상</a:t>
                      </a:r>
                      <a:r>
                        <a:rPr kumimoji="1" lang="en-US" altLang="ko-KR" sz="14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]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1on1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통해 수립한 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Action Item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을 모두 지킨 멤버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4028914"/>
                  </a:ext>
                </a:extLst>
              </a:tr>
              <a:tr h="808951"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 상</a:t>
                      </a:r>
                      <a:endParaRPr kumimoji="1" lang="en-US" altLang="ko-KR" sz="1600" b="1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kumimoji="1" lang="ko-KR" altLang="en-US" sz="1600" b="1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내 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부서원 전체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b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스타벅스 아메리카노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선정된 리더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: 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스타벅스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만원권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추천한 멤버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: 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스타벅스 아메리카노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선정된 멤버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: 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스타벅스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 err="1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만원권</a:t>
                      </a:r>
                      <a:endParaRPr kumimoji="1" lang="en-US" altLang="ko-KR" sz="1400" b="0" kern="1200" dirty="0">
                        <a:ln>
                          <a:solidFill>
                            <a:srgbClr val="B0B9C1">
                              <a:alpha val="0"/>
                            </a:srgb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 algn="l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추천한 리더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: 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스타벅스 아메리카노 </a:t>
                      </a:r>
                      <a:r>
                        <a:rPr kumimoji="1" lang="en-US" altLang="ko-KR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ko-KR" altLang="en-US" sz="1400" b="0" kern="1200" dirty="0">
                          <a:ln>
                            <a:solidFill>
                              <a:srgbClr val="B0B9C1">
                                <a:alpha val="0"/>
                              </a:srgb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잔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4153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9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08A3D5-4BB0-1B29-25C5-D0EC2EE7B3F7}"/>
              </a:ext>
            </a:extLst>
          </p:cNvPr>
          <p:cNvSpPr txBox="1"/>
          <p:nvPr/>
        </p:nvSpPr>
        <p:spPr>
          <a:xfrm>
            <a:off x="347552" y="557349"/>
            <a:ext cx="10938759" cy="4609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본 자료는 아래와 같이 구성되어 있습니다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1. CLAP 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서비스의 도입 안내</a:t>
            </a:r>
            <a:endParaRPr lang="en-US" altLang="ko-KR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CLAP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서비스를 도입하게 된 배경을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CLAP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서비스의 구성 기능을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CLAP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서비스의 기능별 도입 프로세스를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en-US" altLang="ko-KR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2. 1on1</a:t>
            </a:r>
            <a:r>
              <a:rPr lang="ko-KR" altLang="en-US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진행 안내</a:t>
            </a:r>
            <a:endParaRPr lang="en-US" altLang="ko-KR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- 1on1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을 통해 조직이 바뀌고자 하는 방향성을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- 1on1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을 도입하는 구체적인 프로세스를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    - 1on1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의 활용도를 높이기 위한 관련 제도를 설명합니다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</a:rPr>
              <a:t>.</a:t>
            </a:r>
            <a:endParaRPr lang="en-US" altLang="ko-KR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58D0C6C-329E-4022-F389-F4254D818C50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슬라이드는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배포 전 삭제해주세요</a:t>
            </a:r>
          </a:p>
        </p:txBody>
      </p:sp>
    </p:spTree>
    <p:extLst>
      <p:ext uri="{BB962C8B-B14F-4D97-AF65-F5344CB8AC3E}">
        <p14:creationId xmlns:p14="http://schemas.microsoft.com/office/powerpoint/2010/main" val="203824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8CA63DA-38F5-D3B6-4735-742CEFD3E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9FE39B86-4A8A-559A-A3A6-F2ABC55B5C30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슬라이드는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배포 전 삭제해주세요</a:t>
            </a:r>
          </a:p>
        </p:txBody>
      </p:sp>
    </p:spTree>
    <p:extLst>
      <p:ext uri="{BB962C8B-B14F-4D97-AF65-F5344CB8AC3E}">
        <p14:creationId xmlns:p14="http://schemas.microsoft.com/office/powerpoint/2010/main" val="9022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직사각형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A44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TextBox 4"/>
          <p:cNvSpPr txBox="1"/>
          <p:nvPr/>
        </p:nvSpPr>
        <p:spPr>
          <a:xfrm>
            <a:off x="338463" y="1496185"/>
            <a:ext cx="7218037" cy="923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spcBef>
                <a:spcPts val="300"/>
              </a:spcBef>
              <a:defRPr sz="2700">
                <a:solidFill>
                  <a:srgbClr val="FFFFFF"/>
                </a:solidFill>
                <a:latin typeface="Noto Sans CJK KR Bold"/>
                <a:ea typeface="Noto Sans CJK KR Bold"/>
                <a:cs typeface="Noto Sans CJK KR Bold"/>
                <a:sym typeface="Noto Sans CJK KR Bold"/>
              </a:defRPr>
            </a:pPr>
            <a:r>
              <a:rPr lang="en-US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CLAP </a:t>
            </a:r>
            <a:r>
              <a:rPr lang="ko-KR" altLang="en-US" sz="5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서비스 도입 안내</a:t>
            </a:r>
            <a:endParaRPr lang="en-US" sz="5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102" name="직선 연결선[R] 8"/>
          <p:cNvSpPr/>
          <p:nvPr/>
        </p:nvSpPr>
        <p:spPr>
          <a:xfrm>
            <a:off x="622568" y="4990292"/>
            <a:ext cx="10953350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D1124EA-C238-4B5C-A5BD-98B83CEBA3A1}"/>
              </a:ext>
            </a:extLst>
          </p:cNvPr>
          <p:cNvSpPr txBox="1"/>
          <p:nvPr/>
        </p:nvSpPr>
        <p:spPr>
          <a:xfrm>
            <a:off x="575875" y="6657949"/>
            <a:ext cx="3587981" cy="20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spcBef>
                <a:spcPts val="600"/>
              </a:spcBef>
              <a:defRPr sz="1400">
                <a:solidFill>
                  <a:srgbClr val="FFFFFF"/>
                </a:solidFill>
                <a:latin typeface="Noto Sans CJK KR DemiLight"/>
                <a:ea typeface="Noto Sans CJK KR DemiLight"/>
                <a:cs typeface="Noto Sans CJK KR DemiLight"/>
                <a:sym typeface="Noto Sans CJK KR DemiLight"/>
              </a:defRPr>
            </a:pPr>
            <a:r>
              <a:rPr lang="en-US" altLang="ko-KR" sz="700" dirty="0"/>
              <a:t>* </a:t>
            </a:r>
            <a:r>
              <a:rPr lang="ko-KR" altLang="en-US" sz="700" dirty="0"/>
              <a:t>본 자료는 주식회사 </a:t>
            </a:r>
            <a:r>
              <a:rPr lang="ko-KR" altLang="en-US" sz="700" dirty="0" err="1"/>
              <a:t>디웨일과</a:t>
            </a:r>
            <a:r>
              <a:rPr lang="ko-KR" altLang="en-US" sz="700" dirty="0"/>
              <a:t> </a:t>
            </a:r>
            <a:r>
              <a:rPr lang="en-US" altLang="ko-KR" sz="700" dirty="0"/>
              <a:t>CLAP</a:t>
            </a:r>
            <a:r>
              <a:rPr lang="ko-KR" altLang="en-US" sz="700" dirty="0"/>
              <a:t>서비스의 자산으로</a:t>
            </a:r>
            <a:r>
              <a:rPr lang="en-US" altLang="ko-KR" sz="700" dirty="0"/>
              <a:t>, </a:t>
            </a:r>
            <a:r>
              <a:rPr lang="ko-KR" altLang="en-US" sz="700" dirty="0"/>
              <a:t>무단 </a:t>
            </a:r>
            <a:r>
              <a:rPr lang="ko-KR" altLang="en-US" sz="700" dirty="0" err="1"/>
              <a:t>배포시</a:t>
            </a:r>
            <a:r>
              <a:rPr lang="ko-KR" altLang="en-US" sz="700" dirty="0"/>
              <a:t> 처벌을 받을 수 있습니다</a:t>
            </a:r>
            <a:endParaRPr sz="700" dirty="0"/>
          </a:p>
        </p:txBody>
      </p:sp>
    </p:spTree>
    <p:extLst>
      <p:ext uri="{BB962C8B-B14F-4D97-AF65-F5344CB8AC3E}">
        <p14:creationId xmlns:p14="http://schemas.microsoft.com/office/powerpoint/2010/main" val="363029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98B5B3AB-3FAD-A461-D192-3ABA54550507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본 슬라이드는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배포 전 삭제해주세요</a:t>
            </a:r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49947E37-728E-0BBD-CA8C-C857BF1A1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372478"/>
              </p:ext>
            </p:extLst>
          </p:nvPr>
        </p:nvGraphicFramePr>
        <p:xfrm>
          <a:off x="319314" y="1271208"/>
          <a:ext cx="11525133" cy="43040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786">
                  <a:extLst>
                    <a:ext uri="{9D8B030D-6E8A-4147-A177-3AD203B41FA5}">
                      <a16:colId xmlns:a16="http://schemas.microsoft.com/office/drawing/2014/main" val="324865933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335165688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623433202"/>
                    </a:ext>
                  </a:extLst>
                </a:gridCol>
                <a:gridCol w="2103547">
                  <a:extLst>
                    <a:ext uri="{9D8B030D-6E8A-4147-A177-3AD203B41FA5}">
                      <a16:colId xmlns:a16="http://schemas.microsoft.com/office/drawing/2014/main" val="1161195306"/>
                    </a:ext>
                  </a:extLst>
                </a:gridCol>
              </a:tblGrid>
              <a:tr h="445767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 분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세부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슬라이드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2685512"/>
                  </a:ext>
                </a:extLst>
              </a:tr>
              <a:tr h="633273">
                <a:tc gridSpan="2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 err="1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섹션명</a:t>
                      </a:r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 도입 안내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9722640"/>
                  </a:ext>
                </a:extLst>
              </a:tr>
              <a:tr h="1165071">
                <a:tc rowSpan="3"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주요</a:t>
                      </a:r>
                      <a:endParaRPr lang="en-US" altLang="ko-KR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내용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도입 배경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을 도입하게 된 배경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1on1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을 통해 얻고자 하는 조직의 목표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15383203"/>
                  </a:ext>
                </a:extLst>
              </a:tr>
              <a:tr h="1330224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 소개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서비스를 통한 상시성과 관리 프로세스</a:t>
                      </a:r>
                      <a:endParaRPr lang="en-US" altLang="ko-KR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서비스의 기능별 세부 내용</a:t>
                      </a:r>
                      <a:endParaRPr lang="ko-KR" altLang="en-US" sz="1600" b="0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8~9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0722372"/>
                  </a:ext>
                </a:extLst>
              </a:tr>
              <a:tr h="729758">
                <a:tc v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600" b="1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1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 도입 프로세스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CLAP </a:t>
                      </a:r>
                      <a:r>
                        <a:rPr lang="ko-KR" altLang="en-US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서비스 기능별 도입 일정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600" b="0" kern="1200" spc="-150" dirty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ko-KR" altLang="en-US" sz="1600" b="0" kern="1200" spc="-15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70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04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아래 목표를 달성하기 위해 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CLAP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을 도입합니다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B63A20-4756-B171-CC59-7DC2AB0461F3}"/>
              </a:ext>
            </a:extLst>
          </p:cNvPr>
          <p:cNvSpPr txBox="1"/>
          <p:nvPr/>
        </p:nvSpPr>
        <p:spPr>
          <a:xfrm>
            <a:off x="483326" y="1466287"/>
            <a:ext cx="9244874" cy="4436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주기적인 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1on1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을 통해 리더가 멤버의 지원군이 될 수 있도록 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건설적인 </a:t>
            </a:r>
            <a:r>
              <a:rPr lang="ko-KR" altLang="en-US" spc="-1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상호피드백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문화를 조성합니다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상시 목표관리를 통해 한 방향으로 나아갑니다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구성원의 업무결과를 여러 측면에서 리뷰해 서로의 성장을 격려하고 지원합니다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Pulse Survey</a:t>
            </a:r>
            <a:r>
              <a: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를 통해 조직의 문제점을 빠르게 진단하고 개선합니다</a:t>
            </a:r>
            <a:r>
              <a:rPr lang="en-US" altLang="ko-KR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>
              <a:lnSpc>
                <a:spcPct val="200000"/>
              </a:lnSpc>
            </a:pPr>
            <a:endParaRPr lang="en-US" altLang="ko-KR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→ 이런 다양한 활동을 통해 구성원 간의 두터운 신뢰를 쌓습니다</a:t>
            </a:r>
            <a:r>
              <a:rPr lang="en-US" altLang="ko-KR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→ 그 결과로</a:t>
            </a:r>
            <a:r>
              <a:rPr lang="en-US" altLang="ko-KR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 </a:t>
            </a:r>
            <a:r>
              <a:rPr lang="ko-KR" altLang="en-US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더 효율적이고 효과적으로 성과를 내고자 합니다</a:t>
            </a:r>
            <a:r>
              <a:rPr lang="en-US" altLang="ko-KR" b="1" i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A118358-C441-D8CE-9C88-CDF91C5146B1}"/>
              </a:ext>
            </a:extLst>
          </p:cNvPr>
          <p:cNvSpPr/>
          <p:nvPr/>
        </p:nvSpPr>
        <p:spPr>
          <a:xfrm>
            <a:off x="8991600" y="226597"/>
            <a:ext cx="2852847" cy="10237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회사의 비전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미션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핵심가치와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연관된 내용을 추가해 활용해보세요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012A8B8-BE25-EF53-EC06-E22906EE933D}"/>
              </a:ext>
            </a:extLst>
          </p:cNvPr>
          <p:cNvSpPr/>
          <p:nvPr/>
        </p:nvSpPr>
        <p:spPr>
          <a:xfrm>
            <a:off x="5493658" y="2718332"/>
            <a:ext cx="3374572" cy="4120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목표관리 기능을 쓰지 않으면 삭제해주세요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E61A2DD-67E4-CDFF-4F28-5AB0EF542DE1}"/>
              </a:ext>
            </a:extLst>
          </p:cNvPr>
          <p:cNvSpPr/>
          <p:nvPr/>
        </p:nvSpPr>
        <p:spPr>
          <a:xfrm>
            <a:off x="8392159" y="3269875"/>
            <a:ext cx="3374572" cy="4120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성과리뷰 기능을 쓰지 않으면 삭제해주세요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C08157A-908E-834D-D459-0274E09A8DC4}"/>
              </a:ext>
            </a:extLst>
          </p:cNvPr>
          <p:cNvSpPr/>
          <p:nvPr/>
        </p:nvSpPr>
        <p:spPr>
          <a:xfrm>
            <a:off x="7043450" y="3821418"/>
            <a:ext cx="3624549" cy="4120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만족도 진단 기능을 쓰지 않으면 삭제해주세요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CLAP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은 상시 성과관리 서비스로 </a:t>
            </a:r>
          </a:p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자발적이고 주도적인 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업무문화 정착을 지원합니다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F653EA71-3D72-73C0-D87E-C247EA709706}"/>
              </a:ext>
            </a:extLst>
          </p:cNvPr>
          <p:cNvGrpSpPr/>
          <p:nvPr/>
        </p:nvGrpSpPr>
        <p:grpSpPr>
          <a:xfrm>
            <a:off x="1920692" y="7809268"/>
            <a:ext cx="8884015" cy="3792968"/>
            <a:chOff x="1653992" y="2322868"/>
            <a:chExt cx="8884015" cy="379296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D0D8B62-E304-5DDC-C00D-04D02918F501}"/>
                </a:ext>
              </a:extLst>
            </p:cNvPr>
            <p:cNvSpPr txBox="1"/>
            <p:nvPr/>
          </p:nvSpPr>
          <p:spPr>
            <a:xfrm>
              <a:off x="5530947" y="2322868"/>
              <a:ext cx="2850599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02.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목표 정렬</a:t>
              </a:r>
              <a:endParaRPr kumimoji="1" lang="en-US" altLang="ko-KR" sz="1400" b="1" spc="-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수립된 목표를 정렬하고 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모두가 한 방향을 볼 수 있도록 셋팅 합니다</a:t>
              </a:r>
              <a:r>
                <a:rPr kumimoji="1" lang="en-US" altLang="ko-KR" sz="1200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5E216D1-1471-911C-1C4A-366FC2A4CE6F}"/>
                </a:ext>
              </a:extLst>
            </p:cNvPr>
            <p:cNvSpPr txBox="1"/>
            <p:nvPr/>
          </p:nvSpPr>
          <p:spPr>
            <a:xfrm>
              <a:off x="7719768" y="3298869"/>
              <a:ext cx="2818239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03.</a:t>
              </a:r>
              <a:r>
                <a:rPr kumimoji="1" lang="ko-KR" altLang="en-US" sz="1400" b="1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동료 피드백</a:t>
              </a:r>
              <a:endParaRPr kumimoji="1" lang="en-US" altLang="ko-KR" sz="1400" b="1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진행하고 있는 업무</a:t>
              </a:r>
              <a:r>
                <a:rPr kumimoji="1" lang="en-US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, </a:t>
              </a: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역량에 대한 동료들의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피드백을 주기적으로 받고 개선합니다</a:t>
              </a:r>
              <a:r>
                <a:rPr kumimoji="1" lang="en-US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</a:p>
          </p:txBody>
        </p:sp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59467024-B4C3-335E-7CDA-95A8821FBA65}"/>
                </a:ext>
              </a:extLst>
            </p:cNvPr>
            <p:cNvGrpSpPr/>
            <p:nvPr/>
          </p:nvGrpSpPr>
          <p:grpSpPr>
            <a:xfrm>
              <a:off x="3448315" y="2937335"/>
              <a:ext cx="4028105" cy="2622797"/>
              <a:chOff x="6991928" y="2779670"/>
              <a:chExt cx="2840161" cy="1863208"/>
            </a:xfrm>
          </p:grpSpPr>
          <p:sp>
            <p:nvSpPr>
              <p:cNvPr id="7" name="원호 228">
                <a:extLst>
                  <a:ext uri="{FF2B5EF4-FFF2-40B4-BE49-F238E27FC236}">
                    <a16:creationId xmlns:a16="http://schemas.microsoft.com/office/drawing/2014/main" id="{B17F71BE-287A-34E8-AA77-F54C60695164}"/>
                  </a:ext>
                </a:extLst>
              </p:cNvPr>
              <p:cNvSpPr/>
              <p:nvPr/>
            </p:nvSpPr>
            <p:spPr>
              <a:xfrm rot="19281006">
                <a:off x="6991928" y="2779670"/>
                <a:ext cx="1863208" cy="1863208"/>
              </a:xfrm>
              <a:prstGeom prst="arc">
                <a:avLst>
                  <a:gd name="adj1" fmla="val 21597911"/>
                  <a:gd name="adj2" fmla="val 16433840"/>
                </a:avLst>
              </a:prstGeom>
              <a:noFill/>
              <a:ln w="158750" cap="rnd">
                <a:solidFill>
                  <a:schemeClr val="accent1">
                    <a:lumMod val="75000"/>
                  </a:schemeClr>
                </a:solidFill>
                <a:prstDash val="solid"/>
                <a:miter/>
                <a:headEnd type="none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/>
              </a:p>
            </p:txBody>
          </p:sp>
          <p:sp>
            <p:nvSpPr>
              <p:cNvPr id="8" name="원호 228">
                <a:extLst>
                  <a:ext uri="{FF2B5EF4-FFF2-40B4-BE49-F238E27FC236}">
                    <a16:creationId xmlns:a16="http://schemas.microsoft.com/office/drawing/2014/main" id="{7FA616DF-182E-5F25-340E-4768F82F5FBA}"/>
                  </a:ext>
                </a:extLst>
              </p:cNvPr>
              <p:cNvSpPr/>
              <p:nvPr/>
            </p:nvSpPr>
            <p:spPr>
              <a:xfrm rot="1193940">
                <a:off x="8846132" y="3427081"/>
                <a:ext cx="985957" cy="985955"/>
              </a:xfrm>
              <a:prstGeom prst="arc">
                <a:avLst>
                  <a:gd name="adj1" fmla="val 12464691"/>
                  <a:gd name="adj2" fmla="val 9962190"/>
                </a:avLst>
              </a:prstGeom>
              <a:noFill/>
              <a:ln w="158750" cap="rnd">
                <a:solidFill>
                  <a:srgbClr val="002060"/>
                </a:solidFill>
                <a:prstDash val="solid"/>
                <a:miter/>
                <a:headEnd type="triangl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/>
              </a:p>
            </p:txBody>
          </p:sp>
          <p:sp>
            <p:nvSpPr>
              <p:cNvPr id="9" name="원호 228">
                <a:extLst>
                  <a:ext uri="{FF2B5EF4-FFF2-40B4-BE49-F238E27FC236}">
                    <a16:creationId xmlns:a16="http://schemas.microsoft.com/office/drawing/2014/main" id="{A52E5219-9009-8AD3-8137-ABAD09BC7608}"/>
                  </a:ext>
                </a:extLst>
              </p:cNvPr>
              <p:cNvSpPr/>
              <p:nvPr/>
            </p:nvSpPr>
            <p:spPr>
              <a:xfrm rot="3027962">
                <a:off x="7210000" y="3006641"/>
                <a:ext cx="1427720" cy="1427718"/>
              </a:xfrm>
              <a:prstGeom prst="arc">
                <a:avLst>
                  <a:gd name="adj1" fmla="val 14691995"/>
                  <a:gd name="adj2" fmla="val 11848167"/>
                </a:avLst>
              </a:prstGeom>
              <a:noFill/>
              <a:ln w="101600" cap="rnd">
                <a:solidFill>
                  <a:schemeClr val="bg1">
                    <a:lumMod val="75000"/>
                  </a:schemeClr>
                </a:solidFill>
                <a:prstDash val="solid"/>
                <a:miter/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322A576-0253-B366-86A7-1D588CF76A5E}"/>
                  </a:ext>
                </a:extLst>
              </p:cNvPr>
              <p:cNvSpPr txBox="1"/>
              <p:nvPr/>
            </p:nvSpPr>
            <p:spPr>
              <a:xfrm>
                <a:off x="7444751" y="2921033"/>
                <a:ext cx="926106" cy="371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ko-KR" sz="1400" spc="-6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Operating</a:t>
                </a:r>
              </a:p>
              <a:p>
                <a:pPr algn="ctr"/>
                <a:r>
                  <a:rPr kumimoji="1" lang="en-US" altLang="ko-KR" sz="140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Rhythm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90ED9A-B615-4AE6-41F8-265954F581A4}"/>
                  </a:ext>
                </a:extLst>
              </p:cNvPr>
              <p:cNvSpPr txBox="1"/>
              <p:nvPr/>
            </p:nvSpPr>
            <p:spPr>
              <a:xfrm>
                <a:off x="8959797" y="3723600"/>
                <a:ext cx="758628" cy="371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ko-KR" sz="1400" spc="-6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Continuous</a:t>
                </a:r>
              </a:p>
              <a:p>
                <a:pPr algn="ctr"/>
                <a:r>
                  <a:rPr kumimoji="1" lang="en-US" altLang="ko-KR" sz="140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Feedback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E1A4B9-0D90-6B21-F6D6-0FF84953083C}"/>
                  </a:ext>
                </a:extLst>
              </p:cNvPr>
              <p:cNvSpPr txBox="1"/>
              <p:nvPr/>
            </p:nvSpPr>
            <p:spPr>
              <a:xfrm>
                <a:off x="7241454" y="3414818"/>
                <a:ext cx="1363623" cy="611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kumimoji="1" lang="en-US" altLang="ko-KR" sz="1100" b="1" spc="-6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00.</a:t>
                </a:r>
                <a:r>
                  <a:rPr kumimoji="1" lang="ko-KR" altLang="en-US" sz="1100" b="1" spc="-6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Noto Sans KR" panose="020B0500000000000000" pitchFamily="34" charset="-128"/>
                    <a:ea typeface="Noto Sans KR" panose="020B0500000000000000" pitchFamily="34" charset="-128"/>
                  </a:rPr>
                  <a:t> 구성원 만족도 진단</a:t>
                </a:r>
                <a:endParaRPr kumimoji="1" lang="en-US" altLang="ko-KR" sz="1100" b="1" spc="-6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ko-KR" altLang="en-US" sz="105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회사 방향성에 대해 걱정은 없는지</a:t>
                </a:r>
                <a:r>
                  <a:rPr kumimoji="1" lang="en-US" altLang="ko-KR" sz="105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,</a:t>
                </a:r>
                <a:r>
                  <a:rPr kumimoji="1" lang="ko-KR" altLang="en-US" sz="105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 </a:t>
                </a:r>
                <a:endParaRPr kumimoji="1" lang="en-US" altLang="ko-KR" sz="1050" spc="-6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ko-KR" altLang="en-US" sz="105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추가적으로 개선할 사항에 대해 </a:t>
                </a:r>
                <a:endParaRPr kumimoji="1" lang="en-US" altLang="ko-KR" sz="1050" spc="-6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kumimoji="1" lang="ko-KR" altLang="en-US" sz="1050" spc="-6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주기적으로 측정합니다</a:t>
                </a:r>
                <a:r>
                  <a:rPr kumimoji="1" lang="en-US" altLang="ko-KR" sz="1050" spc="-6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KR Light" panose="020B0300000000000000" pitchFamily="34" charset="-128"/>
                    <a:ea typeface="Noto Sans KR Light" panose="020B0300000000000000" pitchFamily="34" charset="-128"/>
                  </a:rPr>
                  <a:t>.</a:t>
                </a:r>
              </a:p>
            </p:txBody>
          </p:sp>
          <p:sp>
            <p:nvSpPr>
              <p:cNvPr id="13" name="원호 228">
                <a:extLst>
                  <a:ext uri="{FF2B5EF4-FFF2-40B4-BE49-F238E27FC236}">
                    <a16:creationId xmlns:a16="http://schemas.microsoft.com/office/drawing/2014/main" id="{A1510639-F892-9042-F356-9ECE5FB13905}"/>
                  </a:ext>
                </a:extLst>
              </p:cNvPr>
              <p:cNvSpPr/>
              <p:nvPr/>
            </p:nvSpPr>
            <p:spPr>
              <a:xfrm rot="16685689">
                <a:off x="6991929" y="2779671"/>
                <a:ext cx="1863206" cy="1863206"/>
              </a:xfrm>
              <a:prstGeom prst="arc">
                <a:avLst>
                  <a:gd name="adj1" fmla="val 2521966"/>
                  <a:gd name="adj2" fmla="val 12719673"/>
                </a:avLst>
              </a:prstGeom>
              <a:noFill/>
              <a:ln w="158750" cap="rnd">
                <a:solidFill>
                  <a:srgbClr val="002060"/>
                </a:solidFill>
                <a:prstDash val="solid"/>
                <a:miter/>
                <a:headEnd type="none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/>
              </a:p>
            </p:txBody>
          </p:sp>
          <p:sp>
            <p:nvSpPr>
              <p:cNvPr id="14" name="원호 228">
                <a:extLst>
                  <a:ext uri="{FF2B5EF4-FFF2-40B4-BE49-F238E27FC236}">
                    <a16:creationId xmlns:a16="http://schemas.microsoft.com/office/drawing/2014/main" id="{0AAF7DD9-D5BA-C938-7013-F1EF38AFD3F6}"/>
                  </a:ext>
                </a:extLst>
              </p:cNvPr>
              <p:cNvSpPr/>
              <p:nvPr/>
            </p:nvSpPr>
            <p:spPr>
              <a:xfrm rot="10602586">
                <a:off x="6991931" y="2779671"/>
                <a:ext cx="1863206" cy="1863206"/>
              </a:xfrm>
              <a:prstGeom prst="arc">
                <a:avLst>
                  <a:gd name="adj1" fmla="val 4738443"/>
                  <a:gd name="adj2" fmla="val 11186717"/>
                </a:avLst>
              </a:prstGeom>
              <a:noFill/>
              <a:ln w="158750" cap="rnd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miter/>
                <a:headEnd type="none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9E317CB-C758-5930-4164-404659755263}"/>
                </a:ext>
              </a:extLst>
            </p:cNvPr>
            <p:cNvSpPr txBox="1"/>
            <p:nvPr/>
          </p:nvSpPr>
          <p:spPr>
            <a:xfrm>
              <a:off x="1653992" y="2327651"/>
              <a:ext cx="2496672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01.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목표 셋팅</a:t>
              </a:r>
              <a:endParaRPr kumimoji="1" lang="en-US" altLang="ko-KR" sz="1400" b="1" spc="-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측정 가능한 회사의 목표와 </a:t>
              </a:r>
              <a:r>
                <a:rPr kumimoji="1" lang="en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Action</a:t>
              </a: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을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구성원이  함께 수립합니다</a:t>
              </a:r>
              <a:r>
                <a:rPr kumimoji="1" lang="en-US" altLang="ko-KR" sz="1200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  <a:endParaRPr kumimoji="1" lang="ko-KR" altLang="en-US" sz="1200" spc="-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F8A810-091E-6D0C-BB6E-4D57301C813A}"/>
                </a:ext>
              </a:extLst>
            </p:cNvPr>
            <p:cNvSpPr txBox="1"/>
            <p:nvPr/>
          </p:nvSpPr>
          <p:spPr>
            <a:xfrm>
              <a:off x="1653992" y="5279371"/>
              <a:ext cx="2850599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07.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목표 회고</a:t>
              </a:r>
              <a:endParaRPr kumimoji="1" lang="en-US" altLang="ko-KR" sz="1400" b="1" spc="-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회고를 거쳐 다음  목표에 대해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설정하고 개선점을 반영합니다</a:t>
              </a:r>
              <a:r>
                <a:rPr kumimoji="1" lang="en-US" altLang="ko-KR" sz="1200" spc="-6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88DBDD-07E5-1243-ED00-58A43580185C}"/>
                </a:ext>
              </a:extLst>
            </p:cNvPr>
            <p:cNvSpPr txBox="1"/>
            <p:nvPr/>
          </p:nvSpPr>
          <p:spPr>
            <a:xfrm>
              <a:off x="5726384" y="5340431"/>
              <a:ext cx="3177660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06.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성과 리뷰</a:t>
              </a:r>
              <a:endParaRPr kumimoji="1" lang="en-US" altLang="ko-KR" sz="1400" b="1" spc="-6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분기</a:t>
              </a:r>
              <a:r>
                <a:rPr kumimoji="1" lang="en-US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/</a:t>
              </a: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반기별로  매니저와 동료로부터 리뷰를 받고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회사와 함께 성장하는 발판을 마련합니다</a:t>
              </a:r>
              <a:r>
                <a:rPr kumimoji="1" lang="en-US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  <a:endParaRPr kumimoji="1" lang="ko-KR" altLang="en-US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EE986EE-5922-D940-674F-A884B2C32F2C}"/>
                </a:ext>
              </a:extLst>
            </p:cNvPr>
            <p:cNvSpPr txBox="1"/>
            <p:nvPr/>
          </p:nvSpPr>
          <p:spPr>
            <a:xfrm>
              <a:off x="7719619" y="4319650"/>
              <a:ext cx="2507178" cy="775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kumimoji="1" lang="en-US" altLang="ko-KR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04.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리더와의 </a:t>
              </a:r>
              <a:r>
                <a:rPr kumimoji="1" lang="en-US" altLang="ko-KR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1:1</a:t>
              </a:r>
              <a:r>
                <a:rPr kumimoji="1" lang="ko-KR" altLang="en-US" sz="1400" b="1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" panose="020B0500000000000000" pitchFamily="34" charset="-128"/>
                  <a:ea typeface="Noto Sans KR" panose="020B0500000000000000" pitchFamily="34" charset="-128"/>
                </a:rPr>
                <a:t> 피드백</a:t>
              </a:r>
              <a:endParaRPr kumimoji="1" lang="en-US" altLang="ko-KR" sz="1400" b="1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" panose="020B0500000000000000" pitchFamily="34" charset="-128"/>
                <a:ea typeface="Noto Sans KR" panose="020B05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목표에 대해 주기적으로 점검하고 </a:t>
              </a:r>
              <a:endParaRPr kumimoji="1"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 KR Light" panose="020B0300000000000000" pitchFamily="34" charset="-128"/>
                <a:ea typeface="Noto Sans KR Light" panose="020B0300000000000000" pitchFamily="34" charset="-128"/>
              </a:endParaRPr>
            </a:p>
            <a:p>
              <a:pPr algn="l">
                <a:lnSpc>
                  <a:spcPct val="120000"/>
                </a:lnSpc>
              </a:pPr>
              <a:r>
                <a:rPr kumimoji="1" lang="ko-KR" altLang="en-US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성장을 위한 피드백을 주고 받습니다</a:t>
              </a:r>
              <a:r>
                <a:rPr kumimoji="1" lang="en-US" altLang="ko-KR" sz="1200" spc="-6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Noto Sans KR Light" panose="020B0300000000000000" pitchFamily="34" charset="-128"/>
                  <a:ea typeface="Noto Sans KR Light" panose="020B0300000000000000" pitchFamily="34" charset="-128"/>
                </a:rPr>
                <a:t>.</a:t>
              </a:r>
            </a:p>
          </p:txBody>
        </p:sp>
      </p:grpSp>
      <p:pic>
        <p:nvPicPr>
          <p:cNvPr id="22" name="그림 21">
            <a:extLst>
              <a:ext uri="{FF2B5EF4-FFF2-40B4-BE49-F238E27FC236}">
                <a16:creationId xmlns:a16="http://schemas.microsoft.com/office/drawing/2014/main" id="{57FAE7AA-D215-AEB6-FDD2-2746AE661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486" y="2375645"/>
            <a:ext cx="8907028" cy="3834716"/>
          </a:xfrm>
          <a:prstGeom prst="rect">
            <a:avLst/>
          </a:prstGeom>
        </p:spPr>
      </p:pic>
      <p:sp>
        <p:nvSpPr>
          <p:cNvPr id="23" name="모서리가 둥근 직사각형 65">
            <a:extLst>
              <a:ext uri="{FF2B5EF4-FFF2-40B4-BE49-F238E27FC236}">
                <a16:creationId xmlns:a16="http://schemas.microsoft.com/office/drawing/2014/main" id="{1DBF709B-B0C4-7CB0-1C89-2A416BA581F3}"/>
              </a:ext>
            </a:extLst>
          </p:cNvPr>
          <p:cNvSpPr/>
          <p:nvPr/>
        </p:nvSpPr>
        <p:spPr>
          <a:xfrm>
            <a:off x="1661518" y="1933061"/>
            <a:ext cx="2407391" cy="29803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  <a:latin typeface="Noto Sans KR Medium" panose="020B0500000000000000" pitchFamily="34" charset="-128"/>
                <a:ea typeface="Noto Sans KR Medium" panose="020B0500000000000000" pitchFamily="34" charset="-128"/>
              </a:rPr>
              <a:t>상시 성과 관리 프로세스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D37E56-0820-E715-3856-C806B87C18C1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사용하시는 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CLAP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기능을 강조하여 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활용해보세요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99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190CF5-A966-9E18-FAB1-139CF282BAFB}"/>
              </a:ext>
            </a:extLst>
          </p:cNvPr>
          <p:cNvSpPr txBox="1"/>
          <p:nvPr/>
        </p:nvSpPr>
        <p:spPr>
          <a:xfrm>
            <a:off x="311876" y="565242"/>
            <a:ext cx="92448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CLAP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ysClr val="windowText" lastClr="000000"/>
                </a:solidFill>
                <a:latin typeface="+mn-ea"/>
              </a:rPr>
              <a:t>은 상시 성과관리 서비스로 </a:t>
            </a:r>
          </a:p>
          <a:p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1A449B"/>
                </a:solidFill>
                <a:latin typeface="+mn-ea"/>
              </a:rPr>
              <a:t>자발적이고 주도적인 </a:t>
            </a:r>
            <a:r>
              <a:rPr lang="ko-KR" altLang="en-US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업무문화 정착을 지원합니다</a:t>
            </a:r>
            <a:r>
              <a:rPr lang="en-US" altLang="ko-KR" sz="28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  <a:endParaRPr lang="ko-KR" altLang="en-US" sz="28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6" name="모서리가 둥근 직사각형 61">
            <a:extLst>
              <a:ext uri="{FF2B5EF4-FFF2-40B4-BE49-F238E27FC236}">
                <a16:creationId xmlns:a16="http://schemas.microsoft.com/office/drawing/2014/main" id="{32072FD0-77A5-D2A9-7328-225292105418}"/>
              </a:ext>
            </a:extLst>
          </p:cNvPr>
          <p:cNvSpPr/>
          <p:nvPr/>
        </p:nvSpPr>
        <p:spPr>
          <a:xfrm>
            <a:off x="1059543" y="3671697"/>
            <a:ext cx="2175202" cy="737751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12700">
            <a:solidFill>
              <a:srgbClr val="B0B9C1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461" tIns="70461" rIns="70461" bIns="70461" numCol="1" spcCol="1270" rtlCol="0" anchor="ctr" anchorCtr="0">
            <a:noAutofit/>
          </a:bodyPr>
          <a:lstStyle/>
          <a:p>
            <a:pPr marL="171450" indent="-171450" algn="l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ü"/>
            </a:pPr>
            <a:r>
              <a:rPr kumimoji="1" lang="ko-KR" altLang="en-US" sz="1400" b="1" spc="-150" dirty="0">
                <a:solidFill>
                  <a:srgbClr val="002060"/>
                </a:solidFill>
                <a:latin typeface="+mn-ea"/>
              </a:rPr>
              <a:t>목표 관리</a:t>
            </a:r>
            <a:endParaRPr kumimoji="1" lang="en-US" altLang="ko-KR" sz="1000" spc="-150" dirty="0">
              <a:latin typeface="+mn-ea"/>
            </a:endParaRPr>
          </a:p>
        </p:txBody>
      </p:sp>
      <p:sp>
        <p:nvSpPr>
          <p:cNvPr id="7" name="모서리가 둥근 직사각형 62">
            <a:extLst>
              <a:ext uri="{FF2B5EF4-FFF2-40B4-BE49-F238E27FC236}">
                <a16:creationId xmlns:a16="http://schemas.microsoft.com/office/drawing/2014/main" id="{FCDD48A2-D2AF-FB64-E994-4ED10C7E6F5E}"/>
              </a:ext>
            </a:extLst>
          </p:cNvPr>
          <p:cNvSpPr/>
          <p:nvPr/>
        </p:nvSpPr>
        <p:spPr>
          <a:xfrm>
            <a:off x="1059543" y="5352755"/>
            <a:ext cx="2175202" cy="74236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12700">
            <a:solidFill>
              <a:srgbClr val="B0B9C1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461" tIns="70461" rIns="70461" bIns="70461" numCol="1" spcCol="1270" rtlCol="0" anchor="ctr" anchorCtr="0">
            <a:noAutofit/>
          </a:bodyPr>
          <a:lstStyle/>
          <a:p>
            <a:pPr marL="171450" indent="-171450" algn="l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ü"/>
            </a:pPr>
            <a:r>
              <a:rPr kumimoji="1" lang="ko-KR" altLang="en-US" sz="1400" b="1" spc="-150" dirty="0">
                <a:solidFill>
                  <a:srgbClr val="002060"/>
                </a:solidFill>
                <a:latin typeface="+mn-ea"/>
              </a:rPr>
              <a:t>구성원 만족도 진단</a:t>
            </a:r>
            <a:endParaRPr kumimoji="1" lang="en-US" altLang="ko-KR" sz="1000" spc="-150" dirty="0">
              <a:latin typeface="+mn-ea"/>
            </a:endParaRPr>
          </a:p>
        </p:txBody>
      </p:sp>
      <p:sp>
        <p:nvSpPr>
          <p:cNvPr id="8" name="모서리가 둥근 직사각형 63">
            <a:extLst>
              <a:ext uri="{FF2B5EF4-FFF2-40B4-BE49-F238E27FC236}">
                <a16:creationId xmlns:a16="http://schemas.microsoft.com/office/drawing/2014/main" id="{CAF41E30-E2D1-AE7D-A0DA-552AD3DB5EB4}"/>
              </a:ext>
            </a:extLst>
          </p:cNvPr>
          <p:cNvSpPr/>
          <p:nvPr/>
        </p:nvSpPr>
        <p:spPr>
          <a:xfrm>
            <a:off x="1059543" y="1986025"/>
            <a:ext cx="2175202" cy="74236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12700">
            <a:solidFill>
              <a:srgbClr val="B0B9C1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461" tIns="70461" rIns="70461" bIns="70461" numCol="1" spcCol="1270" rtlCol="0" anchor="ctr" anchorCtr="0">
            <a:noAutofit/>
          </a:bodyPr>
          <a:lstStyle/>
          <a:p>
            <a:pPr marL="171450" indent="-171450" algn="l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ü"/>
            </a:pPr>
            <a:r>
              <a:rPr kumimoji="1" lang="en-US" altLang="ko-KR" sz="1400" b="1" spc="-150" dirty="0">
                <a:solidFill>
                  <a:srgbClr val="002060"/>
                </a:solidFill>
                <a:latin typeface="+mn-ea"/>
              </a:rPr>
              <a:t>1 on 1 </a:t>
            </a:r>
            <a:r>
              <a:rPr kumimoji="1" lang="ko-KR" altLang="en-US" sz="1400" b="1" spc="-150" dirty="0">
                <a:solidFill>
                  <a:srgbClr val="002060"/>
                </a:solidFill>
                <a:latin typeface="+mn-ea"/>
              </a:rPr>
              <a:t>미팅</a:t>
            </a:r>
            <a:endParaRPr kumimoji="1" lang="en-US" altLang="ko-KR" sz="1000" spc="-150" dirty="0">
              <a:latin typeface="+mn-ea"/>
            </a:endParaRPr>
          </a:p>
        </p:txBody>
      </p:sp>
      <p:sp>
        <p:nvSpPr>
          <p:cNvPr id="9" name="모서리가 둥근 직사각형 64">
            <a:extLst>
              <a:ext uri="{FF2B5EF4-FFF2-40B4-BE49-F238E27FC236}">
                <a16:creationId xmlns:a16="http://schemas.microsoft.com/office/drawing/2014/main" id="{3703DD9A-B7C7-B9E5-B45B-CE5C3D99E588}"/>
              </a:ext>
            </a:extLst>
          </p:cNvPr>
          <p:cNvSpPr/>
          <p:nvPr/>
        </p:nvSpPr>
        <p:spPr>
          <a:xfrm>
            <a:off x="1059543" y="2828861"/>
            <a:ext cx="2175202" cy="74236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12700">
            <a:solidFill>
              <a:srgbClr val="B0B9C1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461" tIns="70461" rIns="70461" bIns="70461" numCol="1" spcCol="1270" rtlCol="0" anchor="ctr" anchorCtr="0">
            <a:noAutofit/>
          </a:bodyPr>
          <a:lstStyle/>
          <a:p>
            <a:pPr marL="171450" indent="-171450" algn="l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ü"/>
            </a:pPr>
            <a:r>
              <a:rPr kumimoji="1" lang="ko-KR" altLang="en-US" sz="1400" b="1" dirty="0">
                <a:solidFill>
                  <a:srgbClr val="002060"/>
                </a:solidFill>
                <a:latin typeface="+mn-ea"/>
              </a:rPr>
              <a:t>동료 피드백</a:t>
            </a:r>
            <a:endParaRPr kumimoji="1" lang="en-US" altLang="ko-KR" sz="1000" spc="-150" dirty="0">
              <a:latin typeface="+mn-ea"/>
            </a:endParaRPr>
          </a:p>
        </p:txBody>
      </p:sp>
      <p:sp>
        <p:nvSpPr>
          <p:cNvPr id="10" name="모서리가 둥근 직사각형 65">
            <a:extLst>
              <a:ext uri="{FF2B5EF4-FFF2-40B4-BE49-F238E27FC236}">
                <a16:creationId xmlns:a16="http://schemas.microsoft.com/office/drawing/2014/main" id="{59E1C271-3E0E-F15B-D386-8A5F30C9AB16}"/>
              </a:ext>
            </a:extLst>
          </p:cNvPr>
          <p:cNvSpPr/>
          <p:nvPr/>
        </p:nvSpPr>
        <p:spPr>
          <a:xfrm>
            <a:off x="1059543" y="4509919"/>
            <a:ext cx="2175202" cy="74236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 w="12700">
            <a:solidFill>
              <a:srgbClr val="B0B9C1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461" tIns="70461" rIns="70461" bIns="70461" numCol="1" spcCol="1270" rtlCol="0" anchor="ctr" anchorCtr="0">
            <a:noAutofit/>
          </a:bodyPr>
          <a:lstStyle/>
          <a:p>
            <a:pPr marL="171450" indent="-171450" algn="l" defTabSz="488950">
              <a:lnSpc>
                <a:spcPct val="12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ü"/>
            </a:pPr>
            <a:r>
              <a:rPr kumimoji="1" lang="ko-KR" altLang="en-US" sz="1400" b="1" spc="-150" dirty="0">
                <a:solidFill>
                  <a:srgbClr val="002060"/>
                </a:solidFill>
                <a:latin typeface="+mn-ea"/>
              </a:rPr>
              <a:t>성과 리뷰</a:t>
            </a:r>
            <a:endParaRPr kumimoji="1" lang="en-US" altLang="ko-KR" sz="1000" spc="-150" dirty="0"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4DE3D-CCBD-25E2-E6F2-047A6CA68C95}"/>
              </a:ext>
            </a:extLst>
          </p:cNvPr>
          <p:cNvSpPr txBox="1"/>
          <p:nvPr/>
        </p:nvSpPr>
        <p:spPr>
          <a:xfrm>
            <a:off x="3359248" y="3654407"/>
            <a:ext cx="8469895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조직 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–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팀 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–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개인의 목표를 정렬해 구성원의 몰입을 이끌어낼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체크인을 통해 수시로 목표의 진척 상황을 점검해 성과 과정을 관리할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목표 내용을 기반으로 </a:t>
            </a:r>
            <a:r>
              <a:rPr lang="en-US" altLang="ko-KR" sz="14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1on1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을 진행하거나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연간 평가를 위한 자료로 활용할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4DA50F-4CFC-0B5D-0701-F512B2F7397F}"/>
              </a:ext>
            </a:extLst>
          </p:cNvPr>
          <p:cNvSpPr txBox="1"/>
          <p:nvPr/>
        </p:nvSpPr>
        <p:spPr>
          <a:xfrm>
            <a:off x="3359248" y="2804307"/>
            <a:ext cx="8469895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동료들 간 피드백을 주기적으로 주고받으며 서로의 성장을 지원할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피드백 문화가 정착됨에 따라 리더가 부재한 상황에서도 서로 피드백을 통해 원활한 업무를 수행할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동료 피드백 내용을 기반으로 </a:t>
            </a:r>
            <a:r>
              <a:rPr lang="en-US" altLang="ko-KR" sz="14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1on1</a:t>
            </a:r>
            <a:r>
              <a:rPr lang="ko-KR" altLang="en-US" sz="14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을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 진행할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11F131-F3DC-262D-3DEE-EBF8DDF69A36}"/>
              </a:ext>
            </a:extLst>
          </p:cNvPr>
          <p:cNvSpPr txBox="1"/>
          <p:nvPr/>
        </p:nvSpPr>
        <p:spPr>
          <a:xfrm>
            <a:off x="3359248" y="1954207"/>
            <a:ext cx="8469895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주기적인 </a:t>
            </a:r>
            <a:r>
              <a:rPr lang="en-US" altLang="ko-KR" sz="14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1on1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을 통해 리더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-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구성원 간의 신뢰를 쌓을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목표 달성의 방해물을 점검해 조직의 성과 창출에 기여할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구성원의 몰입을 이끌어내는 요소를 파악하고 이를 기반으로 동기부여 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3D584D-A8BD-CC3D-99BC-060B1DCB41D6}"/>
              </a:ext>
            </a:extLst>
          </p:cNvPr>
          <p:cNvSpPr txBox="1"/>
          <p:nvPr/>
        </p:nvSpPr>
        <p:spPr>
          <a:xfrm>
            <a:off x="3359248" y="5316133"/>
            <a:ext cx="8469895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조직에 대한 구성원 만족도를 살펴봄으로써 조직의 문제를 파악할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하루에 하나의 만족도 진단을 진행하기에 더 많은 응답을 수집할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매일 만족도 진단을 </a:t>
            </a:r>
            <a:r>
              <a:rPr lang="en-US" altLang="ko-KR" sz="14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Slack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으로 발송함으로써 회사에서 지향하는 가치를 알릴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A06757-3CDC-31B9-277B-EFF46DB7F788}"/>
              </a:ext>
            </a:extLst>
          </p:cNvPr>
          <p:cNvSpPr txBox="1"/>
          <p:nvPr/>
        </p:nvSpPr>
        <p:spPr>
          <a:xfrm>
            <a:off x="3359248" y="4504507"/>
            <a:ext cx="8469895" cy="777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상향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하향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동료평가를 통해 개인의 성과를 객관적으로 검증할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성과 리뷰 결과를 정규 직원들의 평가제도 내용에 반영하거나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인턴 전환여부 평가에 활용하거나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,</a:t>
            </a:r>
            <a:b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</a:br>
            <a:r>
              <a:rPr lang="ko-KR" altLang="en-US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보상제도 설계에 반영하는 등 다방면으로 이용할 수 있습니다</a:t>
            </a:r>
            <a:r>
              <a:rPr lang="en-US" altLang="ko-KR" sz="14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n-ea"/>
              </a:rPr>
              <a:t>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EFC754A-DD45-C01B-14AE-DDE6B2365ED7}"/>
              </a:ext>
            </a:extLst>
          </p:cNvPr>
          <p:cNvSpPr/>
          <p:nvPr/>
        </p:nvSpPr>
        <p:spPr>
          <a:xfrm>
            <a:off x="8991600" y="226597"/>
            <a:ext cx="2852847" cy="817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사용하시는 </a:t>
            </a:r>
            <a:r>
              <a:rPr lang="en-US" altLang="ko-KR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CLAP </a:t>
            </a:r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기능을 강조하여 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sz="1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/>
                </a:solidFill>
              </a:rPr>
              <a:t>활용해보세요</a:t>
            </a:r>
            <a:endParaRPr lang="en-US" altLang="ko-KR" sz="1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1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pc="-150" dirty="0" smtClean="0">
            <a:ln>
              <a:solidFill>
                <a:schemeClr val="accent1">
                  <a:shade val="50000"/>
                  <a:alpha val="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1948</Words>
  <Application>Microsoft Office PowerPoint</Application>
  <PresentationFormat>와이드스크린</PresentationFormat>
  <Paragraphs>449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9" baseType="lpstr">
      <vt:lpstr>Noto Sans CJK KR DemiLight</vt:lpstr>
      <vt:lpstr>Noto Sans KR</vt:lpstr>
      <vt:lpstr>Noto Sans KR Light</vt:lpstr>
      <vt:lpstr>Noto Sans KR Medium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심 수민</dc:creator>
  <cp:lastModifiedBy>심 수민</cp:lastModifiedBy>
  <cp:revision>3</cp:revision>
  <dcterms:created xsi:type="dcterms:W3CDTF">2022-08-12T04:07:24Z</dcterms:created>
  <dcterms:modified xsi:type="dcterms:W3CDTF">2023-05-22T09:29:04Z</dcterms:modified>
</cp:coreProperties>
</file>